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14" r:id="rId2"/>
    <p:sldId id="258" r:id="rId3"/>
    <p:sldId id="320" r:id="rId4"/>
    <p:sldId id="318" r:id="rId5"/>
    <p:sldId id="316" r:id="rId6"/>
    <p:sldId id="321" r:id="rId7"/>
    <p:sldId id="322" r:id="rId8"/>
    <p:sldId id="323" r:id="rId9"/>
    <p:sldId id="259" r:id="rId10"/>
    <p:sldId id="260" r:id="rId11"/>
    <p:sldId id="294" r:id="rId12"/>
    <p:sldId id="279" r:id="rId13"/>
    <p:sldId id="313" r:id="rId14"/>
    <p:sldId id="296" r:id="rId15"/>
    <p:sldId id="317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70" r:id="rId24"/>
    <p:sldId id="271" r:id="rId25"/>
    <p:sldId id="272" r:id="rId26"/>
    <p:sldId id="275" r:id="rId27"/>
    <p:sldId id="287" r:id="rId28"/>
    <p:sldId id="288" r:id="rId29"/>
    <p:sldId id="276" r:id="rId30"/>
    <p:sldId id="319" r:id="rId31"/>
    <p:sldId id="281" r:id="rId32"/>
  </p:sldIdLst>
  <p:sldSz cx="18288000" cy="10287000"/>
  <p:notesSz cx="6858000" cy="9144000"/>
  <p:embeddedFontLst>
    <p:embeddedFont>
      <p:font typeface="黑体" panose="02010609060101010101" pitchFamily="49" charset="-122"/>
      <p:regular r:id="rId34"/>
    </p:embeddedFont>
    <p:embeddedFont>
      <p:font typeface="楷体" panose="02010609060101010101" pitchFamily="49" charset="-122"/>
      <p:regular r:id="rId35"/>
    </p:embeddedFont>
    <p:embeddedFont>
      <p:font typeface="MiSans" pitchFamily="2" charset="-122"/>
      <p:regular r:id="rId36"/>
      <p:bold r:id="rId37"/>
      <p:italic r:id="rId38"/>
      <p:boldItalic r:id="rId39"/>
    </p:embeddedFont>
    <p:embeddedFont>
      <p:font typeface="Noto Sans SC" panose="020B0200000000000000" pitchFamily="34" charset="-128"/>
      <p:regular r:id="rId40"/>
      <p:bold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9DE59"/>
    <a:srgbClr val="FFE452"/>
    <a:srgbClr val="F9DB4E"/>
    <a:srgbClr val="FFE451"/>
    <a:srgbClr val="376092"/>
    <a:srgbClr val="CDFCFF"/>
    <a:srgbClr val="879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 autoAdjust="0"/>
    <p:restoredTop sz="94626" autoAdjust="0"/>
  </p:normalViewPr>
  <p:slideViewPr>
    <p:cSldViewPr showGuides="1">
      <p:cViewPr varScale="1">
        <p:scale>
          <a:sx n="62" d="100"/>
          <a:sy n="62" d="100"/>
        </p:scale>
        <p:origin x="232" y="800"/>
      </p:cViewPr>
      <p:guideLst>
        <p:guide orient="horz" pos="2160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9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104899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99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99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9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1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 fontScale="97727"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39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9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6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9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9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/>
          <a:srcRect l="29909"/>
          <a:stretch>
            <a:fillRect/>
          </a:stretch>
        </p:blipFill>
        <p:spPr>
          <a:xfrm>
            <a:off x="9561480" y="10307127"/>
            <a:ext cx="1549421" cy="170373"/>
          </a:xfrm>
          <a:prstGeom prst="rect">
            <a:avLst/>
          </a:prstGeom>
        </p:spPr>
      </p:pic>
      <p:sp>
        <p:nvSpPr>
          <p:cNvPr id="1048947" name="TextBox 12">
            <a:hlinkClick r:id="rId4"/>
          </p:cNvPr>
          <p:cNvSpPr txBox="1"/>
          <p:nvPr userDrawn="1"/>
        </p:nvSpPr>
        <p:spPr>
          <a:xfrm>
            <a:off x="7177101" y="10183302"/>
            <a:ext cx="2548686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u="none" dirty="0">
                <a:latin typeface="Arial" panose="020B0704020202020204" pitchFamily="34" charset="0"/>
                <a:cs typeface="Arial" panose="020B0704020202020204" pitchFamily="34" charset="0"/>
                <a:hlinkClick r:id="rId5"/>
              </a:rPr>
              <a:t>Presentation template by</a:t>
            </a:r>
            <a:endParaRPr lang="ko-KR" altLang="en-US" sz="1500" u="none" dirty="0">
              <a:latin typeface="Arial" panose="020B0704020202020204" pitchFamily="34" charset="0"/>
              <a:cs typeface="Arial" panose="020B0704020202020204" pitchFamily="34" charset="0"/>
            </a:endParaRPr>
          </a:p>
        </p:txBody>
      </p:sp>
      <p:pic>
        <p:nvPicPr>
          <p:cNvPr id="2097242" name="그림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6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4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 fontScale="97500"/>
          </a:bodyPr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6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9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9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 fontScale="87500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 fontScale="87500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8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98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94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3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8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9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3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54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5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9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5.png"/><Relationship Id="rId2" Type="http://schemas.openxmlformats.org/officeDocument/2006/relationships/tags" Target="../tags/tag2.xml"/><Relationship Id="rId16" Type="http://schemas.openxmlformats.org/officeDocument/2006/relationships/image" Target="../media/image32.png"/><Relationship Id="rId20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31.png"/><Relationship Id="rId10" Type="http://schemas.openxmlformats.org/officeDocument/2006/relationships/tags" Target="../tags/tag10.xml"/><Relationship Id="rId19" Type="http://schemas.openxmlformats.org/officeDocument/2006/relationships/image" Target="../media/image3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5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0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7200" y="2781300"/>
            <a:ext cx="11555730" cy="3411855"/>
          </a:xfrm>
          <a:prstGeom prst="rect">
            <a:avLst/>
          </a:prstGeom>
          <a:noFill/>
        </p:spPr>
        <p:txBody>
          <a:bodyPr wrap="square" lIns="137160" tIns="68580" rIns="137160" bIns="6858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D31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AI通识</a:t>
            </a:r>
            <a:r>
              <a:rPr lang="zh-CN" altLang="en-US" sz="9600" b="1" dirty="0">
                <a:solidFill>
                  <a:srgbClr val="1D31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课——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9600" b="1" dirty="0">
                <a:solidFill>
                  <a:srgbClr val="1D31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创造你</a:t>
            </a:r>
            <a:r>
              <a:rPr lang="en-US" sz="9600" b="1" dirty="0">
                <a:solidFill>
                  <a:srgbClr val="1D31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的机器人伙伴</a:t>
            </a:r>
            <a:r>
              <a:rPr lang="zh-CN" altLang="en-US" sz="9600" b="1" dirty="0">
                <a:solidFill>
                  <a:srgbClr val="1D31E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！</a:t>
            </a:r>
          </a:p>
        </p:txBody>
      </p:sp>
      <p:sp>
        <p:nvSpPr>
          <p:cNvPr id="7" name="Text 2"/>
          <p:cNvSpPr/>
          <p:nvPr/>
        </p:nvSpPr>
        <p:spPr>
          <a:xfrm>
            <a:off x="6678930" y="6832283"/>
            <a:ext cx="3294698" cy="506095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时间：2025/08/05</a:t>
            </a:r>
            <a:endParaRPr lang="en-US" sz="2400" dirty="0"/>
          </a:p>
        </p:txBody>
      </p:sp>
      <p:pic>
        <p:nvPicPr>
          <p:cNvPr id="8" name="Image 3" descr="https://kimi-img.moonshot.cn/pub/slides/slides_tmpl/image/25-09-05-14:23:52-d2t83u5nfo2stf9dio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270" y="0"/>
            <a:ext cx="3174683" cy="3429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5-14:23:52-d2t83u5nfo2stf9dio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45743"/>
            <a:ext cx="3099435" cy="2441258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5-14:23:52-d2t83u5nfo2stf9dioc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618595" y="876300"/>
            <a:ext cx="5341620" cy="94202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"/>
          <p:cNvGrpSpPr/>
          <p:nvPr/>
        </p:nvGrpSpPr>
        <p:grpSpPr>
          <a:xfrm>
            <a:off x="229235" y="3225866"/>
            <a:ext cx="18288000" cy="4411395"/>
            <a:chOff x="0" y="0"/>
            <a:chExt cx="24384000" cy="5881859"/>
          </a:xfrm>
        </p:grpSpPr>
        <p:sp>
          <p:nvSpPr>
            <p:cNvPr id="1048731" name="Freeform 3"/>
            <p:cNvSpPr/>
            <p:nvPr/>
          </p:nvSpPr>
          <p:spPr>
            <a:xfrm>
              <a:off x="0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732" name="Freeform 4"/>
            <p:cNvSpPr/>
            <p:nvPr/>
          </p:nvSpPr>
          <p:spPr>
            <a:xfrm>
              <a:off x="12090481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1" name="Group 14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102" name="Group 15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733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734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03" name="Group 18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735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736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04" name="Group 21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737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738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pic>
        <p:nvPicPr>
          <p:cNvPr id="2097190" name="图片 32" descr="post_object_image_3969080429"/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1104781" y="539632"/>
            <a:ext cx="1102876" cy="1011813"/>
          </a:xfrm>
          <a:prstGeom prst="rect">
            <a:avLst/>
          </a:prstGeom>
        </p:spPr>
      </p:pic>
      <p:sp>
        <p:nvSpPr>
          <p:cNvPr id="1048739" name="文本框 11"/>
          <p:cNvSpPr txBox="1"/>
          <p:nvPr userDrawn="1"/>
        </p:nvSpPr>
        <p:spPr>
          <a:xfrm>
            <a:off x="1393190" y="691515"/>
            <a:ext cx="12353925" cy="672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为什么要学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AI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？</a:t>
            </a:r>
          </a:p>
        </p:txBody>
      </p:sp>
      <p:pic>
        <p:nvPicPr>
          <p:cNvPr id="2097191" name="图片 28" descr="工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19100"/>
            <a:ext cx="895350" cy="817880"/>
          </a:xfrm>
          <a:prstGeom prst="rect">
            <a:avLst/>
          </a:prstGeom>
        </p:spPr>
      </p:pic>
      <p:sp>
        <p:nvSpPr>
          <p:cNvPr id="1048740" name="文本框 7"/>
          <p:cNvSpPr txBox="1"/>
          <p:nvPr/>
        </p:nvSpPr>
        <p:spPr>
          <a:xfrm>
            <a:off x="9677400" y="4838700"/>
            <a:ext cx="3275965" cy="1517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704020202020204" pitchFamily="34" charset="0"/>
              <a:buChar char="•"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人工智能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704020202020204" pitchFamily="34" charset="0"/>
              <a:buChar char="•"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机器人</a:t>
            </a:r>
          </a:p>
        </p:txBody>
      </p:sp>
      <p:sp>
        <p:nvSpPr>
          <p:cNvPr id="1048741" name="文本框 13"/>
          <p:cNvSpPr txBox="1"/>
          <p:nvPr/>
        </p:nvSpPr>
        <p:spPr>
          <a:xfrm>
            <a:off x="2971800" y="5143500"/>
            <a:ext cx="1979295" cy="4864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互联网时代</a:t>
            </a:r>
          </a:p>
        </p:txBody>
      </p:sp>
      <p:sp>
        <p:nvSpPr>
          <p:cNvPr id="1048742" name="上箭头 14"/>
          <p:cNvSpPr/>
          <p:nvPr/>
        </p:nvSpPr>
        <p:spPr>
          <a:xfrm>
            <a:off x="11278235" y="3813810"/>
            <a:ext cx="3843020" cy="1862455"/>
          </a:xfrm>
          <a:prstGeom prst="up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悄悄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来临</a:t>
            </a:r>
          </a:p>
        </p:txBody>
      </p:sp>
      <p:sp>
        <p:nvSpPr>
          <p:cNvPr id="1048743" name="上箭头 15"/>
          <p:cNvSpPr/>
          <p:nvPr/>
        </p:nvSpPr>
        <p:spPr>
          <a:xfrm rot="10800000">
            <a:off x="1981200" y="5902325"/>
            <a:ext cx="3842385" cy="2232025"/>
          </a:xfrm>
          <a:prstGeom prst="up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744" name="矩形 16"/>
          <p:cNvSpPr/>
          <p:nvPr/>
        </p:nvSpPr>
        <p:spPr>
          <a:xfrm>
            <a:off x="3041015" y="6251575"/>
            <a:ext cx="1692910" cy="13855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正在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纠结</a:t>
            </a:r>
          </a:p>
        </p:txBody>
      </p:sp>
      <p:sp>
        <p:nvSpPr>
          <p:cNvPr id="1048745" name="矩形 17"/>
          <p:cNvSpPr/>
          <p:nvPr/>
        </p:nvSpPr>
        <p:spPr>
          <a:xfrm rot="20794165" flipV="1">
            <a:off x="3625215" y="6944995"/>
            <a:ext cx="10590530" cy="311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746" name="标题 1"/>
          <p:cNvSpPr>
            <a:spLocks noGrp="1"/>
          </p:cNvSpPr>
          <p:nvPr/>
        </p:nvSpPr>
        <p:spPr>
          <a:xfrm>
            <a:off x="1828995" y="2306708"/>
            <a:ext cx="11298116" cy="4371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B01F24"/>
                </a:solidFill>
                <a:latin typeface="Georgia" panose="02040502050405090303" pitchFamily="18" charset="0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360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cs typeface="微软雅黑" pitchFamily="34" charset="-122"/>
              </a:rPr>
              <a:t>人工智能将引领人类第四次工业革命-智能化革命</a:t>
            </a:r>
          </a:p>
        </p:txBody>
      </p:sp>
      <p:pic>
        <p:nvPicPr>
          <p:cNvPr id="2097192" name="图片 6" descr="抠图请求 (3)"/>
          <p:cNvPicPr>
            <a:picLocks noChangeAspect="1"/>
          </p:cNvPicPr>
          <p:nvPr/>
        </p:nvPicPr>
        <p:blipFill>
          <a:blip r:embed="rId5"/>
          <a:srcRect b="7010"/>
          <a:stretch>
            <a:fillRect/>
          </a:stretch>
        </p:blipFill>
        <p:spPr>
          <a:xfrm>
            <a:off x="14641195" y="5719445"/>
            <a:ext cx="4965700" cy="4530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685800"/>
            <a:ext cx="1828800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zh-CN" altLang="en-US" sz="4800" dirty="0">
                <a:solidFill>
                  <a:srgbClr val="00AEE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让我们来看看</a:t>
            </a:r>
            <a:r>
              <a:rPr lang="en-US" sz="4800" dirty="0">
                <a:solidFill>
                  <a:srgbClr val="00AEE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机器人“成长史”</a:t>
            </a:r>
            <a:r>
              <a:rPr lang="zh-CN" altLang="en-US" sz="4800" dirty="0">
                <a:solidFill>
                  <a:srgbClr val="00AEE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！</a:t>
            </a:r>
          </a:p>
        </p:txBody>
      </p:sp>
      <p:sp>
        <p:nvSpPr>
          <p:cNvPr id="3" name="Text 1"/>
          <p:cNvSpPr/>
          <p:nvPr/>
        </p:nvSpPr>
        <p:spPr>
          <a:xfrm>
            <a:off x="381000" y="1657350"/>
            <a:ext cx="18288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从“机械臂”到“后空翻”</a:t>
            </a:r>
          </a:p>
        </p:txBody>
      </p:sp>
      <p:sp>
        <p:nvSpPr>
          <p:cNvPr id="4" name="Shape 2"/>
          <p:cNvSpPr/>
          <p:nvPr/>
        </p:nvSpPr>
        <p:spPr>
          <a:xfrm>
            <a:off x="381000" y="5448300"/>
            <a:ext cx="17526000" cy="762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080FF">
              <a:alpha val="30196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381000" y="5448300"/>
            <a:ext cx="4381500" cy="76200"/>
          </a:xfrm>
          <a:custGeom>
            <a:avLst/>
            <a:gdLst/>
            <a:ahLst/>
            <a:cxnLst/>
            <a:rect l="l" t="t" r="r" b="b"/>
            <a:pathLst>
              <a:path w="2921000" h="50800">
                <a:moveTo>
                  <a:pt x="0" y="0"/>
                </a:moveTo>
                <a:lnTo>
                  <a:pt x="2921000" y="0"/>
                </a:lnTo>
                <a:lnTo>
                  <a:pt x="2921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080FF"/>
          </a:solidFill>
        </p:spPr>
      </p:sp>
      <p:sp>
        <p:nvSpPr>
          <p:cNvPr id="6" name="Shape 4"/>
          <p:cNvSpPr/>
          <p:nvPr/>
        </p:nvSpPr>
        <p:spPr>
          <a:xfrm>
            <a:off x="6953250" y="5448300"/>
            <a:ext cx="4381500" cy="76200"/>
          </a:xfrm>
          <a:custGeom>
            <a:avLst/>
            <a:gdLst/>
            <a:ahLst/>
            <a:cxnLst/>
            <a:rect l="l" t="t" r="r" b="b"/>
            <a:pathLst>
              <a:path w="2921000" h="50800">
                <a:moveTo>
                  <a:pt x="0" y="0"/>
                </a:moveTo>
                <a:lnTo>
                  <a:pt x="2921000" y="0"/>
                </a:lnTo>
                <a:lnTo>
                  <a:pt x="2921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080FF"/>
          </a:solidFill>
        </p:spPr>
      </p:sp>
      <p:sp>
        <p:nvSpPr>
          <p:cNvPr id="7" name="Shape 5"/>
          <p:cNvSpPr/>
          <p:nvPr/>
        </p:nvSpPr>
        <p:spPr>
          <a:xfrm>
            <a:off x="13525500" y="5448300"/>
            <a:ext cx="4381500" cy="76200"/>
          </a:xfrm>
          <a:custGeom>
            <a:avLst/>
            <a:gdLst/>
            <a:ahLst/>
            <a:cxnLst/>
            <a:rect l="l" t="t" r="r" b="b"/>
            <a:pathLst>
              <a:path w="2921000" h="50800">
                <a:moveTo>
                  <a:pt x="0" y="0"/>
                </a:moveTo>
                <a:lnTo>
                  <a:pt x="2921000" y="0"/>
                </a:lnTo>
                <a:lnTo>
                  <a:pt x="2921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080FF"/>
          </a:solidFill>
        </p:spPr>
      </p:sp>
      <p:sp>
        <p:nvSpPr>
          <p:cNvPr id="8" name="Shape 6"/>
          <p:cNvSpPr/>
          <p:nvPr/>
        </p:nvSpPr>
        <p:spPr>
          <a:xfrm>
            <a:off x="1371600" y="411480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4080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781175" y="4591050"/>
            <a:ext cx="714375" cy="5715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10" name="Text 8"/>
          <p:cNvSpPr/>
          <p:nvPr/>
        </p:nvSpPr>
        <p:spPr>
          <a:xfrm>
            <a:off x="0" y="5791200"/>
            <a:ext cx="42672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1954</a:t>
            </a:r>
          </a:p>
        </p:txBody>
      </p:sp>
      <p:sp>
        <p:nvSpPr>
          <p:cNvPr id="11" name="Text 9"/>
          <p:cNvSpPr/>
          <p:nvPr/>
        </p:nvSpPr>
        <p:spPr>
          <a:xfrm>
            <a:off x="381000" y="6248400"/>
            <a:ext cx="3505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第一台工业机械臂</a:t>
            </a:r>
            <a:endParaRPr lang="en-US" sz="2800" dirty="0"/>
          </a:p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(大力士)</a:t>
            </a:r>
          </a:p>
        </p:txBody>
      </p:sp>
      <p:sp>
        <p:nvSpPr>
          <p:cNvPr id="12" name="Shape 10"/>
          <p:cNvSpPr/>
          <p:nvPr/>
        </p:nvSpPr>
        <p:spPr>
          <a:xfrm>
            <a:off x="6045101" y="411480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4080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526113" y="45910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25016" y="41672"/>
                </a:moveTo>
                <a:lnTo>
                  <a:pt x="125016" y="71438"/>
                </a:lnTo>
                <a:lnTo>
                  <a:pt x="66898" y="71438"/>
                </a:lnTo>
                <a:cubicBezTo>
                  <a:pt x="56257" y="71438"/>
                  <a:pt x="47625" y="80070"/>
                  <a:pt x="47625" y="90711"/>
                </a:cubicBezTo>
                <a:cubicBezTo>
                  <a:pt x="47625" y="93687"/>
                  <a:pt x="48295" y="96664"/>
                  <a:pt x="49634" y="99343"/>
                </a:cubicBezTo>
                <a:lnTo>
                  <a:pt x="74488" y="149051"/>
                </a:lnTo>
                <a:cubicBezTo>
                  <a:pt x="66005" y="150391"/>
                  <a:pt x="59457" y="157758"/>
                  <a:pt x="59457" y="166688"/>
                </a:cubicBezTo>
                <a:cubicBezTo>
                  <a:pt x="59457" y="176585"/>
                  <a:pt x="67419" y="184547"/>
                  <a:pt x="77316" y="184547"/>
                </a:cubicBezTo>
                <a:lnTo>
                  <a:pt x="81483" y="184547"/>
                </a:lnTo>
                <a:lnTo>
                  <a:pt x="71363" y="285750"/>
                </a:lnTo>
                <a:lnTo>
                  <a:pt x="29542" y="338063"/>
                </a:lnTo>
                <a:cubicBezTo>
                  <a:pt x="25822" y="342751"/>
                  <a:pt x="23738" y="348555"/>
                  <a:pt x="23738" y="354583"/>
                </a:cubicBezTo>
                <a:cubicBezTo>
                  <a:pt x="23738" y="369168"/>
                  <a:pt x="35570" y="381000"/>
                  <a:pt x="50155" y="381000"/>
                </a:cubicBezTo>
                <a:lnTo>
                  <a:pt x="235372" y="381000"/>
                </a:lnTo>
                <a:cubicBezTo>
                  <a:pt x="249957" y="381000"/>
                  <a:pt x="261789" y="369168"/>
                  <a:pt x="261789" y="354583"/>
                </a:cubicBezTo>
                <a:cubicBezTo>
                  <a:pt x="261789" y="348555"/>
                  <a:pt x="259779" y="342751"/>
                  <a:pt x="255984" y="338063"/>
                </a:cubicBezTo>
                <a:lnTo>
                  <a:pt x="214313" y="285750"/>
                </a:lnTo>
                <a:lnTo>
                  <a:pt x="204192" y="184547"/>
                </a:lnTo>
                <a:lnTo>
                  <a:pt x="208359" y="184547"/>
                </a:lnTo>
                <a:cubicBezTo>
                  <a:pt x="218256" y="184547"/>
                  <a:pt x="226219" y="176585"/>
                  <a:pt x="226219" y="166688"/>
                </a:cubicBezTo>
                <a:cubicBezTo>
                  <a:pt x="226219" y="157832"/>
                  <a:pt x="219745" y="150391"/>
                  <a:pt x="211187" y="149051"/>
                </a:cubicBezTo>
                <a:lnTo>
                  <a:pt x="236041" y="99343"/>
                </a:lnTo>
                <a:cubicBezTo>
                  <a:pt x="237381" y="96664"/>
                  <a:pt x="238051" y="93687"/>
                  <a:pt x="238051" y="90711"/>
                </a:cubicBezTo>
                <a:cubicBezTo>
                  <a:pt x="238051" y="80070"/>
                  <a:pt x="229419" y="71438"/>
                  <a:pt x="218777" y="71438"/>
                </a:cubicBezTo>
                <a:lnTo>
                  <a:pt x="160660" y="71438"/>
                </a:lnTo>
                <a:lnTo>
                  <a:pt x="160660" y="41672"/>
                </a:lnTo>
                <a:lnTo>
                  <a:pt x="172566" y="41672"/>
                </a:lnTo>
                <a:cubicBezTo>
                  <a:pt x="182463" y="41672"/>
                  <a:pt x="190426" y="33710"/>
                  <a:pt x="190426" y="23812"/>
                </a:cubicBezTo>
                <a:cubicBezTo>
                  <a:pt x="190426" y="13915"/>
                  <a:pt x="182538" y="5953"/>
                  <a:pt x="172641" y="5953"/>
                </a:cubicBezTo>
                <a:lnTo>
                  <a:pt x="160734" y="5953"/>
                </a:lnTo>
                <a:lnTo>
                  <a:pt x="160734" y="-5953"/>
                </a:lnTo>
                <a:cubicBezTo>
                  <a:pt x="160734" y="-15850"/>
                  <a:pt x="152772" y="-23812"/>
                  <a:pt x="142875" y="-23812"/>
                </a:cubicBezTo>
                <a:cubicBezTo>
                  <a:pt x="132978" y="-23812"/>
                  <a:pt x="125016" y="-15850"/>
                  <a:pt x="125016" y="-5953"/>
                </a:cubicBezTo>
                <a:lnTo>
                  <a:pt x="125016" y="5953"/>
                </a:lnTo>
                <a:lnTo>
                  <a:pt x="113109" y="5953"/>
                </a:lnTo>
                <a:cubicBezTo>
                  <a:pt x="103212" y="5953"/>
                  <a:pt x="95250" y="13915"/>
                  <a:pt x="95250" y="23812"/>
                </a:cubicBezTo>
                <a:cubicBezTo>
                  <a:pt x="95250" y="33710"/>
                  <a:pt x="103212" y="41672"/>
                  <a:pt x="113109" y="41672"/>
                </a:cubicBezTo>
                <a:lnTo>
                  <a:pt x="125016" y="41672"/>
                </a:lnTo>
                <a:close/>
                <a:moveTo>
                  <a:pt x="242441" y="208062"/>
                </a:moveTo>
                <a:lnTo>
                  <a:pt x="248766" y="271686"/>
                </a:lnTo>
                <a:lnTo>
                  <a:pt x="284038" y="315739"/>
                </a:lnTo>
                <a:lnTo>
                  <a:pt x="287164" y="319980"/>
                </a:lnTo>
                <a:cubicBezTo>
                  <a:pt x="294010" y="330175"/>
                  <a:pt x="297656" y="342230"/>
                  <a:pt x="297656" y="354583"/>
                </a:cubicBezTo>
                <a:cubicBezTo>
                  <a:pt x="297656" y="364034"/>
                  <a:pt x="295573" y="373038"/>
                  <a:pt x="291778" y="381000"/>
                </a:cubicBezTo>
                <a:lnTo>
                  <a:pt x="353616" y="381000"/>
                </a:lnTo>
                <a:cubicBezTo>
                  <a:pt x="368722" y="381000"/>
                  <a:pt x="381000" y="368722"/>
                  <a:pt x="381000" y="353616"/>
                </a:cubicBezTo>
                <a:cubicBezTo>
                  <a:pt x="381000" y="348183"/>
                  <a:pt x="379363" y="342900"/>
                  <a:pt x="376386" y="338435"/>
                </a:cubicBezTo>
                <a:lnTo>
                  <a:pt x="357188" y="309637"/>
                </a:lnTo>
                <a:lnTo>
                  <a:pt x="357188" y="262012"/>
                </a:lnTo>
                <a:lnTo>
                  <a:pt x="367085" y="252115"/>
                </a:lnTo>
                <a:cubicBezTo>
                  <a:pt x="376014" y="243185"/>
                  <a:pt x="381000" y="231056"/>
                  <a:pt x="381000" y="218405"/>
                </a:cubicBezTo>
                <a:lnTo>
                  <a:pt x="381000" y="142875"/>
                </a:lnTo>
                <a:cubicBezTo>
                  <a:pt x="381000" y="129704"/>
                  <a:pt x="370359" y="119063"/>
                  <a:pt x="357188" y="119063"/>
                </a:cubicBezTo>
                <a:cubicBezTo>
                  <a:pt x="344016" y="119063"/>
                  <a:pt x="333375" y="129704"/>
                  <a:pt x="333375" y="142875"/>
                </a:cubicBezTo>
                <a:lnTo>
                  <a:pt x="333375" y="154781"/>
                </a:lnTo>
                <a:lnTo>
                  <a:pt x="309563" y="154781"/>
                </a:lnTo>
                <a:lnTo>
                  <a:pt x="309563" y="142875"/>
                </a:lnTo>
                <a:cubicBezTo>
                  <a:pt x="309563" y="129704"/>
                  <a:pt x="298921" y="119063"/>
                  <a:pt x="285750" y="119063"/>
                </a:cubicBezTo>
                <a:cubicBezTo>
                  <a:pt x="272579" y="119063"/>
                  <a:pt x="261938" y="129704"/>
                  <a:pt x="261938" y="142875"/>
                </a:cubicBezTo>
                <a:lnTo>
                  <a:pt x="261938" y="166688"/>
                </a:lnTo>
                <a:cubicBezTo>
                  <a:pt x="261938" y="183356"/>
                  <a:pt x="254347" y="198239"/>
                  <a:pt x="242441" y="208062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14" name="Text 12"/>
          <p:cNvSpPr/>
          <p:nvPr/>
        </p:nvSpPr>
        <p:spPr>
          <a:xfrm>
            <a:off x="4673501" y="5791200"/>
            <a:ext cx="42672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1997</a:t>
            </a:r>
          </a:p>
        </p:txBody>
      </p:sp>
      <p:sp>
        <p:nvSpPr>
          <p:cNvPr id="15" name="Text 13"/>
          <p:cNvSpPr/>
          <p:nvPr/>
        </p:nvSpPr>
        <p:spPr>
          <a:xfrm>
            <a:off x="5054501" y="6248400"/>
            <a:ext cx="3505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“深蓝”打败国际象棋冠军</a:t>
            </a:r>
            <a:endParaRPr lang="en-US" sz="2800" dirty="0"/>
          </a:p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(会思考)</a:t>
            </a:r>
          </a:p>
        </p:txBody>
      </p:sp>
      <p:sp>
        <p:nvSpPr>
          <p:cNvPr id="16" name="Shape 14"/>
          <p:cNvSpPr/>
          <p:nvPr/>
        </p:nvSpPr>
        <p:spPr>
          <a:xfrm>
            <a:off x="10718601" y="411480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4080F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11235334" y="4591050"/>
            <a:ext cx="500063" cy="5715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90872" y="-23812"/>
                </a:moveTo>
                <a:cubicBezTo>
                  <a:pt x="213871" y="-23812"/>
                  <a:pt x="232544" y="-5140"/>
                  <a:pt x="232544" y="17859"/>
                </a:cubicBezTo>
                <a:cubicBezTo>
                  <a:pt x="232544" y="40859"/>
                  <a:pt x="213871" y="59531"/>
                  <a:pt x="190872" y="59531"/>
                </a:cubicBezTo>
                <a:cubicBezTo>
                  <a:pt x="167873" y="59531"/>
                  <a:pt x="149200" y="40859"/>
                  <a:pt x="149200" y="17859"/>
                </a:cubicBezTo>
                <a:cubicBezTo>
                  <a:pt x="149200" y="-5140"/>
                  <a:pt x="167873" y="-23812"/>
                  <a:pt x="190872" y="-23812"/>
                </a:cubicBezTo>
                <a:close/>
                <a:moveTo>
                  <a:pt x="91976" y="130969"/>
                </a:moveTo>
                <a:cubicBezTo>
                  <a:pt x="89520" y="130969"/>
                  <a:pt x="87362" y="132457"/>
                  <a:pt x="86469" y="134689"/>
                </a:cubicBezTo>
                <a:lnTo>
                  <a:pt x="70098" y="175543"/>
                </a:lnTo>
                <a:cubicBezTo>
                  <a:pt x="65187" y="187747"/>
                  <a:pt x="51346" y="193700"/>
                  <a:pt x="39142" y="188788"/>
                </a:cubicBezTo>
                <a:cubicBezTo>
                  <a:pt x="26938" y="183877"/>
                  <a:pt x="20985" y="170036"/>
                  <a:pt x="25896" y="157832"/>
                </a:cubicBezTo>
                <a:lnTo>
                  <a:pt x="42193" y="116979"/>
                </a:lnTo>
                <a:cubicBezTo>
                  <a:pt x="50378" y="96664"/>
                  <a:pt x="70024" y="83344"/>
                  <a:pt x="91976" y="83344"/>
                </a:cubicBezTo>
                <a:lnTo>
                  <a:pt x="164381" y="83344"/>
                </a:lnTo>
                <a:cubicBezTo>
                  <a:pt x="185589" y="83344"/>
                  <a:pt x="205160" y="94580"/>
                  <a:pt x="215801" y="112886"/>
                </a:cubicBezTo>
                <a:lnTo>
                  <a:pt x="240209" y="154781"/>
                </a:lnTo>
                <a:lnTo>
                  <a:pt x="286048" y="154781"/>
                </a:lnTo>
                <a:cubicBezTo>
                  <a:pt x="299219" y="154781"/>
                  <a:pt x="309860" y="165422"/>
                  <a:pt x="309860" y="178594"/>
                </a:cubicBezTo>
                <a:cubicBezTo>
                  <a:pt x="309860" y="191765"/>
                  <a:pt x="299219" y="202406"/>
                  <a:pt x="286048" y="202406"/>
                </a:cubicBezTo>
                <a:lnTo>
                  <a:pt x="240209" y="202406"/>
                </a:lnTo>
                <a:cubicBezTo>
                  <a:pt x="223242" y="202406"/>
                  <a:pt x="207615" y="193402"/>
                  <a:pt x="199058" y="178743"/>
                </a:cubicBezTo>
                <a:lnTo>
                  <a:pt x="191616" y="166018"/>
                </a:lnTo>
                <a:lnTo>
                  <a:pt x="176213" y="218405"/>
                </a:lnTo>
                <a:lnTo>
                  <a:pt x="232321" y="235223"/>
                </a:lnTo>
                <a:cubicBezTo>
                  <a:pt x="252933" y="241399"/>
                  <a:pt x="263426" y="264244"/>
                  <a:pt x="254719" y="283964"/>
                </a:cubicBezTo>
                <a:lnTo>
                  <a:pt x="212601" y="378768"/>
                </a:lnTo>
                <a:cubicBezTo>
                  <a:pt x="207243" y="390823"/>
                  <a:pt x="193179" y="396180"/>
                  <a:pt x="181198" y="390823"/>
                </a:cubicBezTo>
                <a:cubicBezTo>
                  <a:pt x="169218" y="385465"/>
                  <a:pt x="163785" y="371401"/>
                  <a:pt x="169143" y="359420"/>
                </a:cubicBezTo>
                <a:lnTo>
                  <a:pt x="205755" y="276969"/>
                </a:lnTo>
                <a:lnTo>
                  <a:pt x="134392" y="255538"/>
                </a:lnTo>
                <a:cubicBezTo>
                  <a:pt x="110058" y="248245"/>
                  <a:pt x="95696" y="223019"/>
                  <a:pt x="101873" y="198388"/>
                </a:cubicBezTo>
                <a:lnTo>
                  <a:pt x="118765" y="130969"/>
                </a:lnTo>
                <a:lnTo>
                  <a:pt x="92050" y="130969"/>
                </a:lnTo>
                <a:close/>
                <a:moveTo>
                  <a:pt x="86023" y="265658"/>
                </a:moveTo>
                <a:cubicBezTo>
                  <a:pt x="95920" y="276746"/>
                  <a:pt x="108868" y="285229"/>
                  <a:pt x="124123" y="289768"/>
                </a:cubicBezTo>
                <a:lnTo>
                  <a:pt x="127620" y="290810"/>
                </a:lnTo>
                <a:lnTo>
                  <a:pt x="122486" y="305172"/>
                </a:lnTo>
                <a:cubicBezTo>
                  <a:pt x="118170" y="317302"/>
                  <a:pt x="110579" y="328092"/>
                  <a:pt x="100682" y="336277"/>
                </a:cubicBezTo>
                <a:lnTo>
                  <a:pt x="39365" y="386804"/>
                </a:lnTo>
                <a:cubicBezTo>
                  <a:pt x="29245" y="395139"/>
                  <a:pt x="14213" y="393725"/>
                  <a:pt x="5879" y="383604"/>
                </a:cubicBezTo>
                <a:cubicBezTo>
                  <a:pt x="-2456" y="373484"/>
                  <a:pt x="-1042" y="358453"/>
                  <a:pt x="9079" y="350118"/>
                </a:cubicBezTo>
                <a:lnTo>
                  <a:pt x="70396" y="299591"/>
                </a:lnTo>
                <a:cubicBezTo>
                  <a:pt x="73744" y="296838"/>
                  <a:pt x="76200" y="293266"/>
                  <a:pt x="77688" y="289247"/>
                </a:cubicBezTo>
                <a:lnTo>
                  <a:pt x="86023" y="265658"/>
                </a:lnTo>
                <a:close/>
              </a:path>
            </a:pathLst>
          </a:custGeom>
          <a:solidFill>
            <a:srgbClr val="4080FF"/>
          </a:solidFill>
        </p:spPr>
      </p:sp>
      <p:sp>
        <p:nvSpPr>
          <p:cNvPr id="18" name="Text 16"/>
          <p:cNvSpPr/>
          <p:nvPr/>
        </p:nvSpPr>
        <p:spPr>
          <a:xfrm>
            <a:off x="9347001" y="5791200"/>
            <a:ext cx="42672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2016</a:t>
            </a:r>
          </a:p>
        </p:txBody>
      </p:sp>
      <p:sp>
        <p:nvSpPr>
          <p:cNvPr id="19" name="Text 17"/>
          <p:cNvSpPr/>
          <p:nvPr/>
        </p:nvSpPr>
        <p:spPr>
          <a:xfrm>
            <a:off x="9728001" y="6248400"/>
            <a:ext cx="3505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Atlas后空翻</a:t>
            </a:r>
            <a:endParaRPr lang="en-US" sz="2800" dirty="0"/>
          </a:p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(灵活像人)</a:t>
            </a:r>
          </a:p>
        </p:txBody>
      </p:sp>
      <p:sp>
        <p:nvSpPr>
          <p:cNvPr id="20" name="Shape 18"/>
          <p:cNvSpPr/>
          <p:nvPr/>
        </p:nvSpPr>
        <p:spPr>
          <a:xfrm>
            <a:off x="15392103" y="411480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00AEE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15873116" y="45910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48258" y="5209"/>
                </a:moveTo>
                <a:cubicBezTo>
                  <a:pt x="353913" y="9748"/>
                  <a:pt x="357188" y="16594"/>
                  <a:pt x="357188" y="23812"/>
                </a:cubicBezTo>
                <a:lnTo>
                  <a:pt x="357188" y="250031"/>
                </a:lnTo>
                <a:cubicBezTo>
                  <a:pt x="357188" y="282922"/>
                  <a:pt x="325189" y="309563"/>
                  <a:pt x="285750" y="309563"/>
                </a:cubicBezTo>
                <a:cubicBezTo>
                  <a:pt x="246311" y="309563"/>
                  <a:pt x="214313" y="282922"/>
                  <a:pt x="214313" y="250031"/>
                </a:cubicBezTo>
                <a:cubicBezTo>
                  <a:pt x="214313" y="217140"/>
                  <a:pt x="246311" y="190500"/>
                  <a:pt x="285750" y="190500"/>
                </a:cubicBezTo>
                <a:cubicBezTo>
                  <a:pt x="294084" y="190500"/>
                  <a:pt x="302121" y="191691"/>
                  <a:pt x="309563" y="193923"/>
                </a:cubicBezTo>
                <a:lnTo>
                  <a:pt x="309563" y="107082"/>
                </a:lnTo>
                <a:lnTo>
                  <a:pt x="142875" y="144140"/>
                </a:lnTo>
                <a:lnTo>
                  <a:pt x="142875" y="297656"/>
                </a:lnTo>
                <a:cubicBezTo>
                  <a:pt x="142875" y="330547"/>
                  <a:pt x="110877" y="357188"/>
                  <a:pt x="71438" y="357188"/>
                </a:cubicBezTo>
                <a:cubicBezTo>
                  <a:pt x="31998" y="357188"/>
                  <a:pt x="0" y="330547"/>
                  <a:pt x="0" y="297656"/>
                </a:cubicBezTo>
                <a:cubicBezTo>
                  <a:pt x="0" y="264765"/>
                  <a:pt x="31998" y="238125"/>
                  <a:pt x="71438" y="238125"/>
                </a:cubicBezTo>
                <a:cubicBezTo>
                  <a:pt x="79772" y="238125"/>
                  <a:pt x="87809" y="239316"/>
                  <a:pt x="95250" y="241548"/>
                </a:cubicBezTo>
                <a:lnTo>
                  <a:pt x="95250" y="71438"/>
                </a:lnTo>
                <a:cubicBezTo>
                  <a:pt x="95250" y="60275"/>
                  <a:pt x="102989" y="50602"/>
                  <a:pt x="113928" y="48220"/>
                </a:cubicBezTo>
                <a:lnTo>
                  <a:pt x="328240" y="595"/>
                </a:lnTo>
                <a:cubicBezTo>
                  <a:pt x="335310" y="-967"/>
                  <a:pt x="342677" y="744"/>
                  <a:pt x="348332" y="5283"/>
                </a:cubicBezTo>
                <a:close/>
              </a:path>
            </a:pathLst>
          </a:custGeom>
          <a:solidFill>
            <a:srgbClr val="00AEEF"/>
          </a:solidFill>
        </p:spPr>
      </p:sp>
      <p:sp>
        <p:nvSpPr>
          <p:cNvPr id="22" name="Text 20"/>
          <p:cNvSpPr/>
          <p:nvPr/>
        </p:nvSpPr>
        <p:spPr>
          <a:xfrm>
            <a:off x="14020503" y="5791200"/>
            <a:ext cx="42672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2023</a:t>
            </a:r>
          </a:p>
        </p:txBody>
      </p:sp>
      <p:sp>
        <p:nvSpPr>
          <p:cNvPr id="23" name="Text 21"/>
          <p:cNvSpPr/>
          <p:nvPr/>
        </p:nvSpPr>
        <p:spPr>
          <a:xfrm>
            <a:off x="14401503" y="6248400"/>
            <a:ext cx="3505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Walker X会跳舞</a:t>
            </a:r>
            <a:endParaRPr lang="en-US" sz="2800" dirty="0"/>
          </a:p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(家庭帮手)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73771469-1-1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6975" y="1223963"/>
            <a:ext cx="13771245" cy="7838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22"/>
          <p:cNvSpPr/>
          <p:nvPr/>
        </p:nvSpPr>
        <p:spPr>
          <a:xfrm>
            <a:off x="76200" y="4762500"/>
            <a:ext cx="18288000" cy="5695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6600" dirty="0">
                <a:solidFill>
                  <a:schemeClr val="tx1"/>
                </a:solidFill>
                <a:latin typeface="黑体" charset="0"/>
                <a:ea typeface="黑体" charset="0"/>
                <a:cs typeface="黑体" charset="0"/>
              </a:rPr>
              <a:t>看完机器人的“成长史”，</a:t>
            </a:r>
          </a:p>
          <a:p>
            <a:pPr algn="ctr">
              <a:lnSpc>
                <a:spcPct val="130000"/>
              </a:lnSpc>
            </a:pPr>
            <a:r>
              <a:rPr lang="en-US" sz="6600" dirty="0">
                <a:solidFill>
                  <a:schemeClr val="tx1"/>
                </a:solidFill>
                <a:latin typeface="黑体" charset="0"/>
                <a:ea typeface="黑体" charset="0"/>
                <a:cs typeface="黑体" charset="0"/>
              </a:rPr>
              <a:t>你觉得它们最大的变化是什么？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341755"/>
            <a:ext cx="1828800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sz="4800" dirty="0">
                <a:solidFill>
                  <a:srgbClr val="00AEEF"/>
                </a:solidFill>
                <a:latin typeface="黑体" charset="0"/>
                <a:ea typeface="黑体" charset="0"/>
                <a:cs typeface="黑体" charset="0"/>
              </a:rPr>
              <a:t>机器人</a:t>
            </a:r>
            <a:r>
              <a:rPr lang="zh-CN" altLang="en-US" sz="4800" dirty="0">
                <a:solidFill>
                  <a:srgbClr val="00AEEF"/>
                </a:solidFill>
                <a:latin typeface="黑体" charset="0"/>
                <a:ea typeface="黑体" charset="0"/>
                <a:cs typeface="黑体" charset="0"/>
              </a:rPr>
              <a:t>有</a:t>
            </a:r>
            <a:r>
              <a:rPr lang="en-US" sz="4800" dirty="0">
                <a:solidFill>
                  <a:srgbClr val="00AEEF"/>
                </a:solidFill>
                <a:latin typeface="黑体" charset="0"/>
                <a:ea typeface="黑体" charset="0"/>
                <a:cs typeface="黑体" charset="0"/>
              </a:rPr>
              <a:t>“大脑”</a:t>
            </a:r>
            <a:r>
              <a:rPr lang="zh-CN" altLang="en-US" sz="4800" dirty="0">
                <a:solidFill>
                  <a:srgbClr val="00AEEF"/>
                </a:solidFill>
                <a:latin typeface="黑体" charset="0"/>
                <a:ea typeface="黑体" charset="0"/>
                <a:cs typeface="黑体" charset="0"/>
              </a:rPr>
              <a:t>吗？机器人如何像人一样思考？</a:t>
            </a:r>
          </a:p>
        </p:txBody>
      </p:sp>
      <p:sp>
        <p:nvSpPr>
          <p:cNvPr id="3" name="Text 1"/>
          <p:cNvSpPr/>
          <p:nvPr/>
        </p:nvSpPr>
        <p:spPr>
          <a:xfrm>
            <a:off x="381000" y="2819400"/>
            <a:ext cx="18288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4080FF"/>
                </a:solidFill>
                <a:latin typeface="黑体" charset="0"/>
                <a:ea typeface="黑体" charset="0"/>
                <a:cs typeface="黑体" charset="0"/>
              </a:rPr>
              <a:t>其实是AI在“指挥”</a:t>
            </a:r>
          </a:p>
        </p:txBody>
      </p:sp>
      <p:sp>
        <p:nvSpPr>
          <p:cNvPr id="4" name="Text 2"/>
          <p:cNvSpPr/>
          <p:nvPr/>
        </p:nvSpPr>
        <p:spPr>
          <a:xfrm>
            <a:off x="723900" y="3810000"/>
            <a:ext cx="51435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机器人的“身体” (硬件)</a:t>
            </a:r>
          </a:p>
        </p:txBody>
      </p:sp>
      <p:sp>
        <p:nvSpPr>
          <p:cNvPr id="5" name="Shape 3"/>
          <p:cNvSpPr/>
          <p:nvPr/>
        </p:nvSpPr>
        <p:spPr>
          <a:xfrm>
            <a:off x="1104900" y="4495800"/>
            <a:ext cx="4381500" cy="685800"/>
          </a:xfrm>
          <a:custGeom>
            <a:avLst/>
            <a:gdLst/>
            <a:ahLst/>
            <a:cxnLst/>
            <a:rect l="l" t="t" r="r" b="b"/>
            <a:pathLst>
              <a:path w="2921000" h="457200">
                <a:moveTo>
                  <a:pt x="76202" y="0"/>
                </a:moveTo>
                <a:lnTo>
                  <a:pt x="2844798" y="0"/>
                </a:lnTo>
                <a:cubicBezTo>
                  <a:pt x="2886883" y="0"/>
                  <a:pt x="2921000" y="34117"/>
                  <a:pt x="2921000" y="76202"/>
                </a:cubicBezTo>
                <a:lnTo>
                  <a:pt x="2921000" y="380998"/>
                </a:lnTo>
                <a:cubicBezTo>
                  <a:pt x="2921000" y="423083"/>
                  <a:pt x="2886883" y="457200"/>
                  <a:pt x="2844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1874045" y="4705350"/>
            <a:ext cx="300038" cy="2667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00013" y="11112"/>
                </a:moveTo>
                <a:cubicBezTo>
                  <a:pt x="71953" y="11112"/>
                  <a:pt x="49485" y="23892"/>
                  <a:pt x="33129" y="39102"/>
                </a:cubicBezTo>
                <a:cubicBezTo>
                  <a:pt x="16877" y="54208"/>
                  <a:pt x="6008" y="72231"/>
                  <a:pt x="833" y="84629"/>
                </a:cubicBezTo>
                <a:cubicBezTo>
                  <a:pt x="-313" y="87372"/>
                  <a:pt x="-313" y="90428"/>
                  <a:pt x="833" y="93171"/>
                </a:cubicBezTo>
                <a:cubicBezTo>
                  <a:pt x="6008" y="105569"/>
                  <a:pt x="16877" y="123627"/>
                  <a:pt x="33129" y="138698"/>
                </a:cubicBezTo>
                <a:cubicBezTo>
                  <a:pt x="49485" y="153873"/>
                  <a:pt x="71953" y="166688"/>
                  <a:pt x="100013" y="166688"/>
                </a:cubicBezTo>
                <a:cubicBezTo>
                  <a:pt x="128072" y="166688"/>
                  <a:pt x="150540" y="153908"/>
                  <a:pt x="166896" y="138698"/>
                </a:cubicBezTo>
                <a:cubicBezTo>
                  <a:pt x="183148" y="123592"/>
                  <a:pt x="194017" y="105569"/>
                  <a:pt x="199192" y="93171"/>
                </a:cubicBezTo>
                <a:cubicBezTo>
                  <a:pt x="200338" y="90428"/>
                  <a:pt x="200338" y="87372"/>
                  <a:pt x="199192" y="84629"/>
                </a:cubicBezTo>
                <a:cubicBezTo>
                  <a:pt x="194017" y="72231"/>
                  <a:pt x="183148" y="54173"/>
                  <a:pt x="166896" y="39102"/>
                </a:cubicBezTo>
                <a:cubicBezTo>
                  <a:pt x="150540" y="23927"/>
                  <a:pt x="128072" y="11112"/>
                  <a:pt x="100013" y="11112"/>
                </a:cubicBezTo>
                <a:close/>
                <a:moveTo>
                  <a:pt x="50006" y="88900"/>
                </a:moveTo>
                <a:cubicBezTo>
                  <a:pt x="50006" y="61301"/>
                  <a:pt x="72413" y="38894"/>
                  <a:pt x="100013" y="38894"/>
                </a:cubicBezTo>
                <a:cubicBezTo>
                  <a:pt x="127612" y="38894"/>
                  <a:pt x="150019" y="61301"/>
                  <a:pt x="150019" y="88900"/>
                </a:cubicBezTo>
                <a:cubicBezTo>
                  <a:pt x="150019" y="116499"/>
                  <a:pt x="127612" y="138906"/>
                  <a:pt x="100013" y="138906"/>
                </a:cubicBezTo>
                <a:cubicBezTo>
                  <a:pt x="72413" y="138906"/>
                  <a:pt x="50006" y="116499"/>
                  <a:pt x="50006" y="88900"/>
                </a:cubicBezTo>
                <a:close/>
                <a:moveTo>
                  <a:pt x="100013" y="66675"/>
                </a:moveTo>
                <a:cubicBezTo>
                  <a:pt x="100013" y="78933"/>
                  <a:pt x="90046" y="88900"/>
                  <a:pt x="77788" y="88900"/>
                </a:cubicBezTo>
                <a:cubicBezTo>
                  <a:pt x="73794" y="88900"/>
                  <a:pt x="70043" y="87858"/>
                  <a:pt x="66779" y="85983"/>
                </a:cubicBezTo>
                <a:cubicBezTo>
                  <a:pt x="66432" y="89768"/>
                  <a:pt x="66744" y="93658"/>
                  <a:pt x="67786" y="97512"/>
                </a:cubicBezTo>
                <a:cubicBezTo>
                  <a:pt x="72544" y="115292"/>
                  <a:pt x="90845" y="125849"/>
                  <a:pt x="108625" y="121092"/>
                </a:cubicBezTo>
                <a:cubicBezTo>
                  <a:pt x="126405" y="116334"/>
                  <a:pt x="136962" y="98033"/>
                  <a:pt x="132204" y="80253"/>
                </a:cubicBezTo>
                <a:cubicBezTo>
                  <a:pt x="127967" y="64383"/>
                  <a:pt x="112931" y="54278"/>
                  <a:pt x="97095" y="55667"/>
                </a:cubicBezTo>
                <a:cubicBezTo>
                  <a:pt x="98936" y="58896"/>
                  <a:pt x="100013" y="62647"/>
                  <a:pt x="100013" y="66675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7" name="Text 5"/>
          <p:cNvSpPr/>
          <p:nvPr/>
        </p:nvSpPr>
        <p:spPr>
          <a:xfrm>
            <a:off x="1600200" y="4495800"/>
            <a:ext cx="3886200" cy="685800"/>
          </a:xfrm>
          <a:prstGeom prst="rect">
            <a:avLst/>
          </a:prstGeom>
          <a:noFill/>
        </p:spPr>
        <p:txBody>
          <a:bodyPr wrap="square" lIns="152400" tIns="152400" rIns="152400" bIns="152400" rtlCol="0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传感器 (像眼睛耳朵)</a:t>
            </a:r>
          </a:p>
        </p:txBody>
      </p:sp>
      <p:sp>
        <p:nvSpPr>
          <p:cNvPr id="8" name="Shape 6"/>
          <p:cNvSpPr/>
          <p:nvPr/>
        </p:nvSpPr>
        <p:spPr>
          <a:xfrm>
            <a:off x="1104900" y="5334000"/>
            <a:ext cx="4381500" cy="685800"/>
          </a:xfrm>
          <a:custGeom>
            <a:avLst/>
            <a:gdLst/>
            <a:ahLst/>
            <a:cxnLst/>
            <a:rect l="l" t="t" r="r" b="b"/>
            <a:pathLst>
              <a:path w="2921000" h="457200">
                <a:moveTo>
                  <a:pt x="76202" y="0"/>
                </a:moveTo>
                <a:lnTo>
                  <a:pt x="2844798" y="0"/>
                </a:lnTo>
                <a:cubicBezTo>
                  <a:pt x="2886883" y="0"/>
                  <a:pt x="2921000" y="34117"/>
                  <a:pt x="2921000" y="76202"/>
                </a:cubicBezTo>
                <a:lnTo>
                  <a:pt x="2921000" y="380998"/>
                </a:lnTo>
                <a:cubicBezTo>
                  <a:pt x="2921000" y="423083"/>
                  <a:pt x="2886883" y="457200"/>
                  <a:pt x="2844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</p:spPr>
      </p:sp>
      <p:sp>
        <p:nvSpPr>
          <p:cNvPr id="9" name="Shape 7"/>
          <p:cNvSpPr/>
          <p:nvPr/>
        </p:nvSpPr>
        <p:spPr>
          <a:xfrm>
            <a:off x="2290763" y="55435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00013" y="11112"/>
                </a:moveTo>
                <a:cubicBezTo>
                  <a:pt x="100013" y="4966"/>
                  <a:pt x="95047" y="0"/>
                  <a:pt x="88900" y="0"/>
                </a:cubicBezTo>
                <a:cubicBezTo>
                  <a:pt x="82753" y="0"/>
                  <a:pt x="77788" y="4966"/>
                  <a:pt x="77788" y="11112"/>
                </a:cubicBezTo>
                <a:lnTo>
                  <a:pt x="77788" y="83344"/>
                </a:lnTo>
                <a:cubicBezTo>
                  <a:pt x="77788" y="86400"/>
                  <a:pt x="75287" y="88900"/>
                  <a:pt x="72231" y="88900"/>
                </a:cubicBezTo>
                <a:cubicBezTo>
                  <a:pt x="69175" y="88900"/>
                  <a:pt x="66675" y="86400"/>
                  <a:pt x="66675" y="83344"/>
                </a:cubicBezTo>
                <a:lnTo>
                  <a:pt x="66675" y="22225"/>
                </a:lnTo>
                <a:cubicBezTo>
                  <a:pt x="66675" y="16078"/>
                  <a:pt x="61709" y="11112"/>
                  <a:pt x="55563" y="11112"/>
                </a:cubicBezTo>
                <a:cubicBezTo>
                  <a:pt x="49416" y="11112"/>
                  <a:pt x="44450" y="16078"/>
                  <a:pt x="44450" y="22225"/>
                </a:cubicBezTo>
                <a:lnTo>
                  <a:pt x="44450" y="116681"/>
                </a:lnTo>
                <a:cubicBezTo>
                  <a:pt x="44450" y="117202"/>
                  <a:pt x="44450" y="117758"/>
                  <a:pt x="44485" y="118279"/>
                </a:cubicBezTo>
                <a:lnTo>
                  <a:pt x="23475" y="98276"/>
                </a:lnTo>
                <a:cubicBezTo>
                  <a:pt x="17919" y="92998"/>
                  <a:pt x="9133" y="93206"/>
                  <a:pt x="3820" y="98762"/>
                </a:cubicBezTo>
                <a:cubicBezTo>
                  <a:pt x="-1493" y="104319"/>
                  <a:pt x="-1250" y="113104"/>
                  <a:pt x="4306" y="118418"/>
                </a:cubicBezTo>
                <a:lnTo>
                  <a:pt x="43339" y="155575"/>
                </a:lnTo>
                <a:cubicBezTo>
                  <a:pt x="58306" y="169848"/>
                  <a:pt x="78204" y="177800"/>
                  <a:pt x="98901" y="177800"/>
                </a:cubicBezTo>
                <a:lnTo>
                  <a:pt x="105569" y="177800"/>
                </a:lnTo>
                <a:cubicBezTo>
                  <a:pt x="139323" y="177800"/>
                  <a:pt x="166688" y="150435"/>
                  <a:pt x="166688" y="116681"/>
                </a:cubicBezTo>
                <a:lnTo>
                  <a:pt x="166688" y="44450"/>
                </a:lnTo>
                <a:cubicBezTo>
                  <a:pt x="166688" y="38303"/>
                  <a:pt x="161722" y="33337"/>
                  <a:pt x="155575" y="33337"/>
                </a:cubicBezTo>
                <a:cubicBezTo>
                  <a:pt x="149428" y="33337"/>
                  <a:pt x="144463" y="38303"/>
                  <a:pt x="144463" y="44450"/>
                </a:cubicBezTo>
                <a:lnTo>
                  <a:pt x="144463" y="83344"/>
                </a:lnTo>
                <a:cubicBezTo>
                  <a:pt x="144463" y="86400"/>
                  <a:pt x="141962" y="88900"/>
                  <a:pt x="138906" y="88900"/>
                </a:cubicBezTo>
                <a:cubicBezTo>
                  <a:pt x="135850" y="88900"/>
                  <a:pt x="133350" y="86400"/>
                  <a:pt x="133350" y="83344"/>
                </a:cubicBezTo>
                <a:lnTo>
                  <a:pt x="133350" y="22225"/>
                </a:lnTo>
                <a:cubicBezTo>
                  <a:pt x="133350" y="16078"/>
                  <a:pt x="128384" y="11112"/>
                  <a:pt x="122238" y="11112"/>
                </a:cubicBezTo>
                <a:cubicBezTo>
                  <a:pt x="116091" y="11112"/>
                  <a:pt x="111125" y="16078"/>
                  <a:pt x="111125" y="22225"/>
                </a:cubicBezTo>
                <a:lnTo>
                  <a:pt x="111125" y="83344"/>
                </a:lnTo>
                <a:cubicBezTo>
                  <a:pt x="111125" y="86400"/>
                  <a:pt x="108625" y="88900"/>
                  <a:pt x="105569" y="88900"/>
                </a:cubicBezTo>
                <a:cubicBezTo>
                  <a:pt x="102513" y="88900"/>
                  <a:pt x="100013" y="86400"/>
                  <a:pt x="100013" y="83344"/>
                </a:cubicBezTo>
                <a:lnTo>
                  <a:pt x="100013" y="11112"/>
                </a:lnTo>
                <a:close/>
              </a:path>
            </a:pathLst>
          </a:custGeom>
          <a:solidFill>
            <a:srgbClr val="4080FF"/>
          </a:solidFill>
        </p:spPr>
      </p:sp>
      <p:sp>
        <p:nvSpPr>
          <p:cNvPr id="10" name="Text 8"/>
          <p:cNvSpPr/>
          <p:nvPr/>
        </p:nvSpPr>
        <p:spPr>
          <a:xfrm>
            <a:off x="1600200" y="5334000"/>
            <a:ext cx="3886200" cy="685800"/>
          </a:xfrm>
          <a:prstGeom prst="rect">
            <a:avLst/>
          </a:prstGeom>
          <a:noFill/>
        </p:spPr>
        <p:txBody>
          <a:bodyPr wrap="square" lIns="152400" tIns="152400" rIns="152400" bIns="152400" rtlCol="0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电机 (像手脚)</a:t>
            </a:r>
          </a:p>
        </p:txBody>
      </p:sp>
      <p:sp>
        <p:nvSpPr>
          <p:cNvPr id="11" name="Shape 9"/>
          <p:cNvSpPr/>
          <p:nvPr/>
        </p:nvSpPr>
        <p:spPr>
          <a:xfrm>
            <a:off x="1104900" y="6172200"/>
            <a:ext cx="4381500" cy="685800"/>
          </a:xfrm>
          <a:custGeom>
            <a:avLst/>
            <a:gdLst/>
            <a:ahLst/>
            <a:cxnLst/>
            <a:rect l="l" t="t" r="r" b="b"/>
            <a:pathLst>
              <a:path w="2921000" h="457200">
                <a:moveTo>
                  <a:pt x="76202" y="0"/>
                </a:moveTo>
                <a:lnTo>
                  <a:pt x="2844798" y="0"/>
                </a:lnTo>
                <a:cubicBezTo>
                  <a:pt x="2886883" y="0"/>
                  <a:pt x="2921000" y="34117"/>
                  <a:pt x="2921000" y="76202"/>
                </a:cubicBezTo>
                <a:lnTo>
                  <a:pt x="2921000" y="380998"/>
                </a:lnTo>
                <a:cubicBezTo>
                  <a:pt x="2921000" y="423083"/>
                  <a:pt x="2886883" y="457200"/>
                  <a:pt x="2844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2190750" y="6381750"/>
            <a:ext cx="200025" cy="2667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2570" y="88067"/>
                </a:moveTo>
                <a:cubicBezTo>
                  <a:pt x="903" y="85393"/>
                  <a:pt x="0" y="82337"/>
                  <a:pt x="0" y="79177"/>
                </a:cubicBezTo>
                <a:lnTo>
                  <a:pt x="0" y="66675"/>
                </a:lnTo>
                <a:cubicBezTo>
                  <a:pt x="0" y="57472"/>
                  <a:pt x="7466" y="50006"/>
                  <a:pt x="16669" y="50006"/>
                </a:cubicBezTo>
                <a:lnTo>
                  <a:pt x="22225" y="50006"/>
                </a:lnTo>
                <a:lnTo>
                  <a:pt x="22225" y="22225"/>
                </a:lnTo>
                <a:cubicBezTo>
                  <a:pt x="22225" y="13022"/>
                  <a:pt x="29691" y="5556"/>
                  <a:pt x="38894" y="5556"/>
                </a:cubicBezTo>
                <a:cubicBezTo>
                  <a:pt x="44901" y="5556"/>
                  <a:pt x="50145" y="8716"/>
                  <a:pt x="53097" y="13474"/>
                </a:cubicBezTo>
                <a:cubicBezTo>
                  <a:pt x="54590" y="5799"/>
                  <a:pt x="61362" y="0"/>
                  <a:pt x="69453" y="0"/>
                </a:cubicBezTo>
                <a:cubicBezTo>
                  <a:pt x="77579" y="0"/>
                  <a:pt x="84351" y="5834"/>
                  <a:pt x="85809" y="13509"/>
                </a:cubicBezTo>
                <a:cubicBezTo>
                  <a:pt x="88344" y="11981"/>
                  <a:pt x="91296" y="11112"/>
                  <a:pt x="94456" y="11112"/>
                </a:cubicBezTo>
                <a:cubicBezTo>
                  <a:pt x="102131" y="11112"/>
                  <a:pt x="108625" y="16321"/>
                  <a:pt x="110535" y="23406"/>
                </a:cubicBezTo>
                <a:cubicBezTo>
                  <a:pt x="112445" y="22642"/>
                  <a:pt x="114493" y="22225"/>
                  <a:pt x="116681" y="22225"/>
                </a:cubicBezTo>
                <a:cubicBezTo>
                  <a:pt x="125884" y="22225"/>
                  <a:pt x="133350" y="29691"/>
                  <a:pt x="133350" y="38894"/>
                </a:cubicBezTo>
                <a:lnTo>
                  <a:pt x="133350" y="72544"/>
                </a:lnTo>
                <a:cubicBezTo>
                  <a:pt x="133350" y="75982"/>
                  <a:pt x="132551" y="79385"/>
                  <a:pt x="130989" y="82476"/>
                </a:cubicBezTo>
                <a:lnTo>
                  <a:pt x="117237" y="109944"/>
                </a:lnTo>
                <a:cubicBezTo>
                  <a:pt x="113486" y="117480"/>
                  <a:pt x="105777" y="122238"/>
                  <a:pt x="97373" y="122238"/>
                </a:cubicBezTo>
                <a:lnTo>
                  <a:pt x="33337" y="122238"/>
                </a:lnTo>
                <a:cubicBezTo>
                  <a:pt x="27608" y="122238"/>
                  <a:pt x="22294" y="119320"/>
                  <a:pt x="19239" y="114459"/>
                </a:cubicBezTo>
                <a:lnTo>
                  <a:pt x="2570" y="88067"/>
                </a:lnTo>
                <a:close/>
                <a:moveTo>
                  <a:pt x="11112" y="166688"/>
                </a:moveTo>
                <a:lnTo>
                  <a:pt x="11112" y="150019"/>
                </a:lnTo>
                <a:cubicBezTo>
                  <a:pt x="11112" y="143872"/>
                  <a:pt x="16078" y="138906"/>
                  <a:pt x="22225" y="138906"/>
                </a:cubicBezTo>
                <a:lnTo>
                  <a:pt x="111125" y="138906"/>
                </a:lnTo>
                <a:cubicBezTo>
                  <a:pt x="117272" y="138906"/>
                  <a:pt x="122238" y="143872"/>
                  <a:pt x="122238" y="150019"/>
                </a:cubicBezTo>
                <a:lnTo>
                  <a:pt x="122238" y="166688"/>
                </a:lnTo>
                <a:cubicBezTo>
                  <a:pt x="122238" y="172834"/>
                  <a:pt x="117272" y="177800"/>
                  <a:pt x="111125" y="177800"/>
                </a:cubicBezTo>
                <a:lnTo>
                  <a:pt x="22225" y="177800"/>
                </a:lnTo>
                <a:cubicBezTo>
                  <a:pt x="16078" y="177800"/>
                  <a:pt x="11112" y="172834"/>
                  <a:pt x="11112" y="166688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13" name="Text 11"/>
          <p:cNvSpPr/>
          <p:nvPr/>
        </p:nvSpPr>
        <p:spPr>
          <a:xfrm>
            <a:off x="1600200" y="6172200"/>
            <a:ext cx="3886200" cy="685800"/>
          </a:xfrm>
          <a:prstGeom prst="rect">
            <a:avLst/>
          </a:prstGeom>
          <a:noFill/>
        </p:spPr>
        <p:txBody>
          <a:bodyPr wrap="square" lIns="152400" tIns="152400" rIns="152400" bIns="152400" rtlCol="0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机械臂 (像手臂)</a:t>
            </a:r>
          </a:p>
        </p:txBody>
      </p:sp>
      <p:sp>
        <p:nvSpPr>
          <p:cNvPr id="14" name="Shape 12"/>
          <p:cNvSpPr/>
          <p:nvPr/>
        </p:nvSpPr>
        <p:spPr>
          <a:xfrm>
            <a:off x="5834063" y="4991100"/>
            <a:ext cx="771525" cy="6858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99A1AF"/>
          </a:solidFill>
        </p:spPr>
      </p:sp>
      <p:sp>
        <p:nvSpPr>
          <p:cNvPr id="15" name="Shape 13"/>
          <p:cNvSpPr/>
          <p:nvPr/>
        </p:nvSpPr>
        <p:spPr>
          <a:xfrm>
            <a:off x="6953250" y="3924300"/>
            <a:ext cx="4381500" cy="2819400"/>
          </a:xfrm>
          <a:custGeom>
            <a:avLst/>
            <a:gdLst/>
            <a:ahLst/>
            <a:cxnLst/>
            <a:rect l="l" t="t" r="r" b="b"/>
            <a:pathLst>
              <a:path w="2921000" h="1879600">
                <a:moveTo>
                  <a:pt x="152398" y="0"/>
                </a:moveTo>
                <a:lnTo>
                  <a:pt x="2768602" y="0"/>
                </a:lnTo>
                <a:cubicBezTo>
                  <a:pt x="2852769" y="0"/>
                  <a:pt x="2921000" y="68231"/>
                  <a:pt x="2921000" y="152398"/>
                </a:cubicBezTo>
                <a:lnTo>
                  <a:pt x="2921000" y="1727202"/>
                </a:lnTo>
                <a:cubicBezTo>
                  <a:pt x="2921000" y="1811369"/>
                  <a:pt x="2852769" y="1879600"/>
                  <a:pt x="2768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00AEEF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8686800" y="42291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42875" y="66675"/>
                </a:moveTo>
                <a:cubicBezTo>
                  <a:pt x="142875" y="29885"/>
                  <a:pt x="172760" y="0"/>
                  <a:pt x="209550" y="0"/>
                </a:cubicBezTo>
                <a:lnTo>
                  <a:pt x="238125" y="0"/>
                </a:lnTo>
                <a:cubicBezTo>
                  <a:pt x="259199" y="0"/>
                  <a:pt x="276225" y="17026"/>
                  <a:pt x="276225" y="38100"/>
                </a:cubicBezTo>
                <a:lnTo>
                  <a:pt x="276225" y="571500"/>
                </a:lnTo>
                <a:cubicBezTo>
                  <a:pt x="276225" y="592574"/>
                  <a:pt x="259199" y="609600"/>
                  <a:pt x="238125" y="609600"/>
                </a:cubicBezTo>
                <a:lnTo>
                  <a:pt x="200025" y="609600"/>
                </a:lnTo>
                <a:cubicBezTo>
                  <a:pt x="164544" y="609600"/>
                  <a:pt x="134660" y="585311"/>
                  <a:pt x="126206" y="552450"/>
                </a:cubicBezTo>
                <a:cubicBezTo>
                  <a:pt x="125373" y="552450"/>
                  <a:pt x="124658" y="552450"/>
                  <a:pt x="123825" y="552450"/>
                </a:cubicBezTo>
                <a:cubicBezTo>
                  <a:pt x="71199" y="552450"/>
                  <a:pt x="28575" y="509826"/>
                  <a:pt x="28575" y="457200"/>
                </a:cubicBezTo>
                <a:cubicBezTo>
                  <a:pt x="28575" y="435769"/>
                  <a:pt x="35719" y="416004"/>
                  <a:pt x="47625" y="400050"/>
                </a:cubicBezTo>
                <a:cubicBezTo>
                  <a:pt x="24527" y="382667"/>
                  <a:pt x="9525" y="355044"/>
                  <a:pt x="9525" y="323850"/>
                </a:cubicBezTo>
                <a:cubicBezTo>
                  <a:pt x="9525" y="287060"/>
                  <a:pt x="30480" y="255032"/>
                  <a:pt x="60960" y="239197"/>
                </a:cubicBezTo>
                <a:cubicBezTo>
                  <a:pt x="52507" y="224909"/>
                  <a:pt x="47625" y="208240"/>
                  <a:pt x="47625" y="190500"/>
                </a:cubicBezTo>
                <a:cubicBezTo>
                  <a:pt x="47625" y="137874"/>
                  <a:pt x="90249" y="95250"/>
                  <a:pt x="142875" y="95250"/>
                </a:cubicBezTo>
                <a:lnTo>
                  <a:pt x="142875" y="66675"/>
                </a:lnTo>
                <a:close/>
                <a:moveTo>
                  <a:pt x="466725" y="66675"/>
                </a:moveTo>
                <a:lnTo>
                  <a:pt x="466725" y="95250"/>
                </a:lnTo>
                <a:cubicBezTo>
                  <a:pt x="519351" y="95250"/>
                  <a:pt x="561975" y="137874"/>
                  <a:pt x="561975" y="190500"/>
                </a:cubicBezTo>
                <a:cubicBezTo>
                  <a:pt x="561975" y="208359"/>
                  <a:pt x="557093" y="225028"/>
                  <a:pt x="548640" y="239197"/>
                </a:cubicBezTo>
                <a:cubicBezTo>
                  <a:pt x="579239" y="255032"/>
                  <a:pt x="600075" y="286941"/>
                  <a:pt x="600075" y="323850"/>
                </a:cubicBezTo>
                <a:cubicBezTo>
                  <a:pt x="600075" y="355044"/>
                  <a:pt x="585073" y="382667"/>
                  <a:pt x="561975" y="400050"/>
                </a:cubicBezTo>
                <a:cubicBezTo>
                  <a:pt x="573881" y="416004"/>
                  <a:pt x="581025" y="435769"/>
                  <a:pt x="581025" y="457200"/>
                </a:cubicBezTo>
                <a:cubicBezTo>
                  <a:pt x="581025" y="509826"/>
                  <a:pt x="538401" y="552450"/>
                  <a:pt x="485775" y="552450"/>
                </a:cubicBezTo>
                <a:cubicBezTo>
                  <a:pt x="484942" y="552450"/>
                  <a:pt x="484227" y="552450"/>
                  <a:pt x="483394" y="552450"/>
                </a:cubicBezTo>
                <a:cubicBezTo>
                  <a:pt x="474940" y="585311"/>
                  <a:pt x="445056" y="609600"/>
                  <a:pt x="409575" y="609600"/>
                </a:cubicBezTo>
                <a:lnTo>
                  <a:pt x="371475" y="609600"/>
                </a:lnTo>
                <a:cubicBezTo>
                  <a:pt x="350401" y="609600"/>
                  <a:pt x="333375" y="592574"/>
                  <a:pt x="333375" y="571500"/>
                </a:cubicBezTo>
                <a:lnTo>
                  <a:pt x="333375" y="38100"/>
                </a:lnTo>
                <a:cubicBezTo>
                  <a:pt x="333375" y="17026"/>
                  <a:pt x="350401" y="0"/>
                  <a:pt x="371475" y="0"/>
                </a:cubicBezTo>
                <a:lnTo>
                  <a:pt x="400050" y="0"/>
                </a:lnTo>
                <a:cubicBezTo>
                  <a:pt x="436840" y="0"/>
                  <a:pt x="466725" y="29885"/>
                  <a:pt x="466725" y="66675"/>
                </a:cubicBezTo>
                <a:close/>
              </a:path>
            </a:pathLst>
          </a:custGeom>
          <a:solidFill>
            <a:srgbClr val="00AEEF"/>
          </a:solidFill>
        </p:spPr>
      </p:sp>
      <p:sp>
        <p:nvSpPr>
          <p:cNvPr id="17" name="Text 15"/>
          <p:cNvSpPr/>
          <p:nvPr/>
        </p:nvSpPr>
        <p:spPr>
          <a:xfrm>
            <a:off x="6877050" y="5372100"/>
            <a:ext cx="45339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AI“大脑” (软件)</a:t>
            </a:r>
          </a:p>
        </p:txBody>
      </p:sp>
      <p:sp>
        <p:nvSpPr>
          <p:cNvPr id="18" name="Text 16"/>
          <p:cNvSpPr/>
          <p:nvPr/>
        </p:nvSpPr>
        <p:spPr>
          <a:xfrm>
            <a:off x="7239000" y="6057900"/>
            <a:ext cx="12954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感知</a:t>
            </a:r>
          </a:p>
        </p:txBody>
      </p:sp>
      <p:sp>
        <p:nvSpPr>
          <p:cNvPr id="19" name="Text 17"/>
          <p:cNvSpPr/>
          <p:nvPr/>
        </p:nvSpPr>
        <p:spPr>
          <a:xfrm>
            <a:off x="8496300" y="6057900"/>
            <a:ext cx="12954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决策</a:t>
            </a:r>
          </a:p>
        </p:txBody>
      </p:sp>
      <p:sp>
        <p:nvSpPr>
          <p:cNvPr id="20" name="Text 18"/>
          <p:cNvSpPr/>
          <p:nvPr/>
        </p:nvSpPr>
        <p:spPr>
          <a:xfrm>
            <a:off x="9753600" y="6057900"/>
            <a:ext cx="12954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执行</a:t>
            </a:r>
          </a:p>
        </p:txBody>
      </p:sp>
      <p:sp>
        <p:nvSpPr>
          <p:cNvPr id="21" name="Shape 19"/>
          <p:cNvSpPr/>
          <p:nvPr/>
        </p:nvSpPr>
        <p:spPr>
          <a:xfrm>
            <a:off x="11682413" y="4991100"/>
            <a:ext cx="771525" cy="6858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99A1AF"/>
          </a:solidFill>
        </p:spPr>
      </p:sp>
      <p:sp>
        <p:nvSpPr>
          <p:cNvPr id="22" name="Text 20"/>
          <p:cNvSpPr/>
          <p:nvPr/>
        </p:nvSpPr>
        <p:spPr>
          <a:xfrm>
            <a:off x="12420600" y="3810000"/>
            <a:ext cx="51435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“身体”动起来</a:t>
            </a:r>
          </a:p>
        </p:txBody>
      </p:sp>
      <p:sp>
        <p:nvSpPr>
          <p:cNvPr id="23" name="Shape 21"/>
          <p:cNvSpPr/>
          <p:nvPr/>
        </p:nvSpPr>
        <p:spPr>
          <a:xfrm>
            <a:off x="12801600" y="4495800"/>
            <a:ext cx="4381500" cy="685800"/>
          </a:xfrm>
          <a:custGeom>
            <a:avLst/>
            <a:gdLst/>
            <a:ahLst/>
            <a:cxnLst/>
            <a:rect l="l" t="t" r="r" b="b"/>
            <a:pathLst>
              <a:path w="2921000" h="457200">
                <a:moveTo>
                  <a:pt x="76202" y="0"/>
                </a:moveTo>
                <a:lnTo>
                  <a:pt x="2844798" y="0"/>
                </a:lnTo>
                <a:cubicBezTo>
                  <a:pt x="2886883" y="0"/>
                  <a:pt x="2921000" y="34117"/>
                  <a:pt x="2921000" y="76202"/>
                </a:cubicBezTo>
                <a:lnTo>
                  <a:pt x="2921000" y="380998"/>
                </a:lnTo>
                <a:cubicBezTo>
                  <a:pt x="2921000" y="423083"/>
                  <a:pt x="2886883" y="457200"/>
                  <a:pt x="2844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C200">
              <a:alpha val="20000"/>
            </a:srgbClr>
          </a:solidFill>
        </p:spPr>
      </p:sp>
      <p:sp>
        <p:nvSpPr>
          <p:cNvPr id="24" name="Shape 22"/>
          <p:cNvSpPr/>
          <p:nvPr/>
        </p:nvSpPr>
        <p:spPr>
          <a:xfrm>
            <a:off x="14254163" y="47053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67752" y="3299"/>
                </a:moveTo>
                <a:cubicBezTo>
                  <a:pt x="68793" y="-1841"/>
                  <a:pt x="73343" y="-5556"/>
                  <a:pt x="78621" y="-5556"/>
                </a:cubicBezTo>
                <a:lnTo>
                  <a:pt x="99387" y="-5556"/>
                </a:lnTo>
                <a:cubicBezTo>
                  <a:pt x="104666" y="-5556"/>
                  <a:pt x="109215" y="-1841"/>
                  <a:pt x="110257" y="3299"/>
                </a:cubicBezTo>
                <a:lnTo>
                  <a:pt x="115292" y="27608"/>
                </a:lnTo>
                <a:cubicBezTo>
                  <a:pt x="120189" y="29691"/>
                  <a:pt x="124773" y="32365"/>
                  <a:pt x="128940" y="35525"/>
                </a:cubicBezTo>
                <a:lnTo>
                  <a:pt x="152484" y="27712"/>
                </a:lnTo>
                <a:cubicBezTo>
                  <a:pt x="157485" y="26045"/>
                  <a:pt x="162972" y="28129"/>
                  <a:pt x="165611" y="32712"/>
                </a:cubicBezTo>
                <a:lnTo>
                  <a:pt x="175994" y="50701"/>
                </a:lnTo>
                <a:cubicBezTo>
                  <a:pt x="178633" y="55285"/>
                  <a:pt x="177696" y="61049"/>
                  <a:pt x="173737" y="64557"/>
                </a:cubicBezTo>
                <a:lnTo>
                  <a:pt x="155228" y="81017"/>
                </a:lnTo>
                <a:cubicBezTo>
                  <a:pt x="155540" y="83587"/>
                  <a:pt x="155679" y="86226"/>
                  <a:pt x="155679" y="88900"/>
                </a:cubicBezTo>
                <a:cubicBezTo>
                  <a:pt x="155679" y="91574"/>
                  <a:pt x="155506" y="94213"/>
                  <a:pt x="155228" y="96783"/>
                </a:cubicBezTo>
                <a:lnTo>
                  <a:pt x="173772" y="113278"/>
                </a:lnTo>
                <a:cubicBezTo>
                  <a:pt x="177731" y="116785"/>
                  <a:pt x="178633" y="122585"/>
                  <a:pt x="176029" y="127134"/>
                </a:cubicBezTo>
                <a:lnTo>
                  <a:pt x="165646" y="145122"/>
                </a:lnTo>
                <a:cubicBezTo>
                  <a:pt x="163006" y="149671"/>
                  <a:pt x="157520" y="151790"/>
                  <a:pt x="152519" y="150123"/>
                </a:cubicBezTo>
                <a:lnTo>
                  <a:pt x="128974" y="142309"/>
                </a:lnTo>
                <a:cubicBezTo>
                  <a:pt x="124773" y="145470"/>
                  <a:pt x="120189" y="148109"/>
                  <a:pt x="115327" y="150227"/>
                </a:cubicBezTo>
                <a:lnTo>
                  <a:pt x="110326" y="174501"/>
                </a:lnTo>
                <a:cubicBezTo>
                  <a:pt x="109250" y="179675"/>
                  <a:pt x="104701" y="183356"/>
                  <a:pt x="99457" y="183356"/>
                </a:cubicBezTo>
                <a:lnTo>
                  <a:pt x="78690" y="183356"/>
                </a:lnTo>
                <a:cubicBezTo>
                  <a:pt x="73412" y="183356"/>
                  <a:pt x="68863" y="179641"/>
                  <a:pt x="67821" y="174501"/>
                </a:cubicBezTo>
                <a:lnTo>
                  <a:pt x="62820" y="150227"/>
                </a:lnTo>
                <a:cubicBezTo>
                  <a:pt x="57924" y="148144"/>
                  <a:pt x="53375" y="145470"/>
                  <a:pt x="49173" y="142309"/>
                </a:cubicBezTo>
                <a:lnTo>
                  <a:pt x="25524" y="150123"/>
                </a:lnTo>
                <a:cubicBezTo>
                  <a:pt x="20523" y="151790"/>
                  <a:pt x="15037" y="149706"/>
                  <a:pt x="12397" y="145122"/>
                </a:cubicBezTo>
                <a:lnTo>
                  <a:pt x="2014" y="127134"/>
                </a:lnTo>
                <a:cubicBezTo>
                  <a:pt x="-625" y="122550"/>
                  <a:pt x="313" y="116785"/>
                  <a:pt x="4271" y="113278"/>
                </a:cubicBezTo>
                <a:lnTo>
                  <a:pt x="22815" y="96783"/>
                </a:lnTo>
                <a:cubicBezTo>
                  <a:pt x="22503" y="94213"/>
                  <a:pt x="22364" y="91574"/>
                  <a:pt x="22364" y="88900"/>
                </a:cubicBezTo>
                <a:cubicBezTo>
                  <a:pt x="22364" y="86226"/>
                  <a:pt x="22538" y="83587"/>
                  <a:pt x="22815" y="81017"/>
                </a:cubicBezTo>
                <a:lnTo>
                  <a:pt x="4271" y="64522"/>
                </a:lnTo>
                <a:cubicBezTo>
                  <a:pt x="313" y="61015"/>
                  <a:pt x="-590" y="55215"/>
                  <a:pt x="2014" y="50666"/>
                </a:cubicBezTo>
                <a:lnTo>
                  <a:pt x="12397" y="32678"/>
                </a:lnTo>
                <a:cubicBezTo>
                  <a:pt x="15037" y="28094"/>
                  <a:pt x="20523" y="26010"/>
                  <a:pt x="25524" y="27677"/>
                </a:cubicBezTo>
                <a:lnTo>
                  <a:pt x="49069" y="35491"/>
                </a:lnTo>
                <a:cubicBezTo>
                  <a:pt x="53271" y="32330"/>
                  <a:pt x="57854" y="29691"/>
                  <a:pt x="62716" y="27573"/>
                </a:cubicBezTo>
                <a:lnTo>
                  <a:pt x="67752" y="3299"/>
                </a:lnTo>
                <a:close/>
                <a:moveTo>
                  <a:pt x="89004" y="116681"/>
                </a:moveTo>
                <a:cubicBezTo>
                  <a:pt x="98929" y="116644"/>
                  <a:pt x="108081" y="111315"/>
                  <a:pt x="113011" y="102700"/>
                </a:cubicBezTo>
                <a:cubicBezTo>
                  <a:pt x="117942" y="94086"/>
                  <a:pt x="117902" y="83496"/>
                  <a:pt x="112907" y="74919"/>
                </a:cubicBezTo>
                <a:cubicBezTo>
                  <a:pt x="107912" y="66342"/>
                  <a:pt x="98721" y="61082"/>
                  <a:pt x="88796" y="61119"/>
                </a:cubicBezTo>
                <a:cubicBezTo>
                  <a:pt x="78871" y="61156"/>
                  <a:pt x="69719" y="66485"/>
                  <a:pt x="64789" y="75100"/>
                </a:cubicBezTo>
                <a:cubicBezTo>
                  <a:pt x="59858" y="83714"/>
                  <a:pt x="59898" y="94304"/>
                  <a:pt x="64893" y="102881"/>
                </a:cubicBezTo>
                <a:cubicBezTo>
                  <a:pt x="69888" y="111458"/>
                  <a:pt x="79079" y="116718"/>
                  <a:pt x="89004" y="116681"/>
                </a:cubicBezTo>
                <a:close/>
              </a:path>
            </a:pathLst>
          </a:custGeom>
          <a:solidFill>
            <a:srgbClr val="FFC200"/>
          </a:solidFill>
        </p:spPr>
      </p:sp>
      <p:sp>
        <p:nvSpPr>
          <p:cNvPr id="25" name="Text 23"/>
          <p:cNvSpPr/>
          <p:nvPr/>
        </p:nvSpPr>
        <p:spPr>
          <a:xfrm>
            <a:off x="13296900" y="4495800"/>
            <a:ext cx="3886200" cy="685800"/>
          </a:xfrm>
          <a:prstGeom prst="rect">
            <a:avLst/>
          </a:prstGeom>
          <a:noFill/>
        </p:spPr>
        <p:txBody>
          <a:bodyPr wrap="square" lIns="152400" tIns="152400" rIns="152400" bIns="152400" rtlCol="0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电机转动</a:t>
            </a:r>
          </a:p>
        </p:txBody>
      </p:sp>
      <p:sp>
        <p:nvSpPr>
          <p:cNvPr id="26" name="Shape 24"/>
          <p:cNvSpPr/>
          <p:nvPr/>
        </p:nvSpPr>
        <p:spPr>
          <a:xfrm>
            <a:off x="12801600" y="5334000"/>
            <a:ext cx="4381500" cy="685800"/>
          </a:xfrm>
          <a:custGeom>
            <a:avLst/>
            <a:gdLst/>
            <a:ahLst/>
            <a:cxnLst/>
            <a:rect l="l" t="t" r="r" b="b"/>
            <a:pathLst>
              <a:path w="2921000" h="457200">
                <a:moveTo>
                  <a:pt x="76202" y="0"/>
                </a:moveTo>
                <a:lnTo>
                  <a:pt x="2844798" y="0"/>
                </a:lnTo>
                <a:cubicBezTo>
                  <a:pt x="2886883" y="0"/>
                  <a:pt x="2921000" y="34117"/>
                  <a:pt x="2921000" y="76202"/>
                </a:cubicBezTo>
                <a:lnTo>
                  <a:pt x="2921000" y="380998"/>
                </a:lnTo>
                <a:cubicBezTo>
                  <a:pt x="2921000" y="423083"/>
                  <a:pt x="2886883" y="457200"/>
                  <a:pt x="2844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C200">
              <a:alpha val="20000"/>
            </a:srgbClr>
          </a:solidFill>
        </p:spPr>
      </p:sp>
      <p:sp>
        <p:nvSpPr>
          <p:cNvPr id="27" name="Shape 25"/>
          <p:cNvSpPr/>
          <p:nvPr/>
        </p:nvSpPr>
        <p:spPr>
          <a:xfrm>
            <a:off x="14154150" y="5543550"/>
            <a:ext cx="200025" cy="2667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1112" y="11112"/>
                </a:moveTo>
                <a:cubicBezTo>
                  <a:pt x="11112" y="4966"/>
                  <a:pt x="16078" y="0"/>
                  <a:pt x="22225" y="0"/>
                </a:cubicBezTo>
                <a:cubicBezTo>
                  <a:pt x="28372" y="0"/>
                  <a:pt x="33337" y="4966"/>
                  <a:pt x="33337" y="11112"/>
                </a:cubicBezTo>
                <a:lnTo>
                  <a:pt x="33337" y="83344"/>
                </a:lnTo>
                <a:lnTo>
                  <a:pt x="11112" y="83344"/>
                </a:lnTo>
                <a:lnTo>
                  <a:pt x="11112" y="11112"/>
                </a:lnTo>
                <a:close/>
                <a:moveTo>
                  <a:pt x="77788" y="66675"/>
                </a:moveTo>
                <a:cubicBezTo>
                  <a:pt x="77788" y="60528"/>
                  <a:pt x="82753" y="55563"/>
                  <a:pt x="88900" y="55563"/>
                </a:cubicBezTo>
                <a:cubicBezTo>
                  <a:pt x="95047" y="55563"/>
                  <a:pt x="100013" y="60528"/>
                  <a:pt x="100013" y="66675"/>
                </a:cubicBezTo>
                <a:lnTo>
                  <a:pt x="100013" y="88900"/>
                </a:lnTo>
                <a:cubicBezTo>
                  <a:pt x="100013" y="95047"/>
                  <a:pt x="95047" y="100013"/>
                  <a:pt x="88900" y="100013"/>
                </a:cubicBezTo>
                <a:cubicBezTo>
                  <a:pt x="82753" y="100013"/>
                  <a:pt x="77788" y="95047"/>
                  <a:pt x="77788" y="88900"/>
                </a:cubicBezTo>
                <a:lnTo>
                  <a:pt x="77788" y="66675"/>
                </a:lnTo>
                <a:close/>
                <a:moveTo>
                  <a:pt x="55563" y="44450"/>
                </a:moveTo>
                <a:cubicBezTo>
                  <a:pt x="61709" y="44450"/>
                  <a:pt x="66675" y="49416"/>
                  <a:pt x="66675" y="55563"/>
                </a:cubicBezTo>
                <a:lnTo>
                  <a:pt x="66675" y="72231"/>
                </a:lnTo>
                <a:cubicBezTo>
                  <a:pt x="66675" y="78378"/>
                  <a:pt x="61709" y="83344"/>
                  <a:pt x="55563" y="83344"/>
                </a:cubicBezTo>
                <a:cubicBezTo>
                  <a:pt x="49416" y="83344"/>
                  <a:pt x="44450" y="78378"/>
                  <a:pt x="44450" y="72231"/>
                </a:cubicBezTo>
                <a:lnTo>
                  <a:pt x="44450" y="55563"/>
                </a:lnTo>
                <a:cubicBezTo>
                  <a:pt x="44450" y="49416"/>
                  <a:pt x="49416" y="44450"/>
                  <a:pt x="55563" y="44450"/>
                </a:cubicBezTo>
                <a:close/>
                <a:moveTo>
                  <a:pt x="111125" y="77788"/>
                </a:moveTo>
                <a:cubicBezTo>
                  <a:pt x="111125" y="71641"/>
                  <a:pt x="116091" y="66675"/>
                  <a:pt x="122238" y="66675"/>
                </a:cubicBezTo>
                <a:cubicBezTo>
                  <a:pt x="128384" y="66675"/>
                  <a:pt x="133350" y="71641"/>
                  <a:pt x="133350" y="77788"/>
                </a:cubicBezTo>
                <a:lnTo>
                  <a:pt x="133350" y="100013"/>
                </a:lnTo>
                <a:cubicBezTo>
                  <a:pt x="133350" y="106159"/>
                  <a:pt x="128384" y="111125"/>
                  <a:pt x="122238" y="111125"/>
                </a:cubicBezTo>
                <a:cubicBezTo>
                  <a:pt x="116091" y="111125"/>
                  <a:pt x="111125" y="106159"/>
                  <a:pt x="111125" y="100013"/>
                </a:cubicBezTo>
                <a:lnTo>
                  <a:pt x="111125" y="77788"/>
                </a:lnTo>
                <a:close/>
                <a:moveTo>
                  <a:pt x="77788" y="108347"/>
                </a:moveTo>
                <a:lnTo>
                  <a:pt x="77788" y="108139"/>
                </a:lnTo>
                <a:cubicBezTo>
                  <a:pt x="81052" y="110014"/>
                  <a:pt x="84837" y="111125"/>
                  <a:pt x="88900" y="111125"/>
                </a:cubicBezTo>
                <a:cubicBezTo>
                  <a:pt x="93484" y="111125"/>
                  <a:pt x="97721" y="109736"/>
                  <a:pt x="101263" y="107375"/>
                </a:cubicBezTo>
                <a:cubicBezTo>
                  <a:pt x="104284" y="116021"/>
                  <a:pt x="112549" y="122238"/>
                  <a:pt x="122238" y="122238"/>
                </a:cubicBezTo>
                <a:cubicBezTo>
                  <a:pt x="126301" y="122238"/>
                  <a:pt x="130086" y="121161"/>
                  <a:pt x="133350" y="119251"/>
                </a:cubicBezTo>
                <a:lnTo>
                  <a:pt x="133350" y="122238"/>
                </a:lnTo>
                <a:cubicBezTo>
                  <a:pt x="133350" y="152936"/>
                  <a:pt x="108486" y="177800"/>
                  <a:pt x="77788" y="177800"/>
                </a:cubicBezTo>
                <a:lnTo>
                  <a:pt x="56361" y="177800"/>
                </a:lnTo>
                <a:cubicBezTo>
                  <a:pt x="41637" y="177800"/>
                  <a:pt x="27503" y="171931"/>
                  <a:pt x="17085" y="161513"/>
                </a:cubicBezTo>
                <a:lnTo>
                  <a:pt x="13022" y="157485"/>
                </a:lnTo>
                <a:cubicBezTo>
                  <a:pt x="4688" y="149151"/>
                  <a:pt x="0" y="137830"/>
                  <a:pt x="0" y="126057"/>
                </a:cubicBezTo>
                <a:lnTo>
                  <a:pt x="0" y="116681"/>
                </a:lnTo>
                <a:cubicBezTo>
                  <a:pt x="0" y="104423"/>
                  <a:pt x="9967" y="94456"/>
                  <a:pt x="22225" y="94456"/>
                </a:cubicBezTo>
                <a:lnTo>
                  <a:pt x="52784" y="94456"/>
                </a:lnTo>
                <a:cubicBezTo>
                  <a:pt x="60459" y="94456"/>
                  <a:pt x="66675" y="100672"/>
                  <a:pt x="66675" y="108347"/>
                </a:cubicBezTo>
                <a:cubicBezTo>
                  <a:pt x="66675" y="116021"/>
                  <a:pt x="60459" y="122238"/>
                  <a:pt x="52784" y="122238"/>
                </a:cubicBezTo>
                <a:lnTo>
                  <a:pt x="33337" y="122238"/>
                </a:lnTo>
                <a:cubicBezTo>
                  <a:pt x="30282" y="122238"/>
                  <a:pt x="27781" y="124738"/>
                  <a:pt x="27781" y="127794"/>
                </a:cubicBezTo>
                <a:cubicBezTo>
                  <a:pt x="27781" y="130850"/>
                  <a:pt x="30282" y="133350"/>
                  <a:pt x="33337" y="133350"/>
                </a:cubicBezTo>
                <a:lnTo>
                  <a:pt x="52784" y="133350"/>
                </a:lnTo>
                <a:cubicBezTo>
                  <a:pt x="66606" y="133350"/>
                  <a:pt x="77788" y="122168"/>
                  <a:pt x="77788" y="108347"/>
                </a:cubicBezTo>
                <a:close/>
              </a:path>
            </a:pathLst>
          </a:custGeom>
          <a:solidFill>
            <a:srgbClr val="FFC200"/>
          </a:solidFill>
        </p:spPr>
      </p:sp>
      <p:sp>
        <p:nvSpPr>
          <p:cNvPr id="28" name="Text 26"/>
          <p:cNvSpPr/>
          <p:nvPr/>
        </p:nvSpPr>
        <p:spPr>
          <a:xfrm>
            <a:off x="13296900" y="5334000"/>
            <a:ext cx="3886200" cy="685800"/>
          </a:xfrm>
          <a:prstGeom prst="rect">
            <a:avLst/>
          </a:prstGeom>
          <a:noFill/>
        </p:spPr>
        <p:txBody>
          <a:bodyPr wrap="square" lIns="152400" tIns="152400" rIns="152400" bIns="152400" rtlCol="0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机械臂伸出</a:t>
            </a:r>
          </a:p>
        </p:txBody>
      </p:sp>
      <p:sp>
        <p:nvSpPr>
          <p:cNvPr id="29" name="Shape 27"/>
          <p:cNvSpPr/>
          <p:nvPr/>
        </p:nvSpPr>
        <p:spPr>
          <a:xfrm>
            <a:off x="12801600" y="6172200"/>
            <a:ext cx="4381500" cy="685800"/>
          </a:xfrm>
          <a:custGeom>
            <a:avLst/>
            <a:gdLst/>
            <a:ahLst/>
            <a:cxnLst/>
            <a:rect l="l" t="t" r="r" b="b"/>
            <a:pathLst>
              <a:path w="2921000" h="457200">
                <a:moveTo>
                  <a:pt x="76202" y="0"/>
                </a:moveTo>
                <a:lnTo>
                  <a:pt x="2844798" y="0"/>
                </a:lnTo>
                <a:cubicBezTo>
                  <a:pt x="2886883" y="0"/>
                  <a:pt x="2921000" y="34117"/>
                  <a:pt x="2921000" y="76202"/>
                </a:cubicBezTo>
                <a:lnTo>
                  <a:pt x="2921000" y="380998"/>
                </a:lnTo>
                <a:cubicBezTo>
                  <a:pt x="2921000" y="423083"/>
                  <a:pt x="2886883" y="457200"/>
                  <a:pt x="2844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C200">
              <a:alpha val="20000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14254163" y="638175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FFC200"/>
          </a:solidFill>
        </p:spPr>
      </p:sp>
      <p:sp>
        <p:nvSpPr>
          <p:cNvPr id="31" name="Text 29"/>
          <p:cNvSpPr/>
          <p:nvPr/>
        </p:nvSpPr>
        <p:spPr>
          <a:xfrm>
            <a:off x="13296900" y="6172200"/>
            <a:ext cx="3886200" cy="685800"/>
          </a:xfrm>
          <a:prstGeom prst="rect">
            <a:avLst/>
          </a:prstGeom>
          <a:noFill/>
        </p:spPr>
        <p:txBody>
          <a:bodyPr wrap="square" lIns="152400" tIns="152400" rIns="152400" bIns="152400" rtlCol="0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完成任务</a:t>
            </a:r>
          </a:p>
        </p:txBody>
      </p:sp>
      <p:sp>
        <p:nvSpPr>
          <p:cNvPr id="32" name="Shape 30"/>
          <p:cNvSpPr/>
          <p:nvPr/>
        </p:nvSpPr>
        <p:spPr>
          <a:xfrm>
            <a:off x="381000" y="7467600"/>
            <a:ext cx="17526000" cy="8382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279400" y="0"/>
                </a:moveTo>
                <a:lnTo>
                  <a:pt x="11404600" y="0"/>
                </a:lnTo>
                <a:cubicBezTo>
                  <a:pt x="11558805" y="0"/>
                  <a:pt x="11684000" y="125195"/>
                  <a:pt x="11684000" y="279400"/>
                </a:cubicBezTo>
                <a:lnTo>
                  <a:pt x="11684000" y="279400"/>
                </a:lnTo>
                <a:cubicBezTo>
                  <a:pt x="11684000" y="433605"/>
                  <a:pt x="11558805" y="558800"/>
                  <a:pt x="11404600" y="558800"/>
                </a:cubicBezTo>
                <a:lnTo>
                  <a:pt x="279400" y="558800"/>
                </a:lnTo>
                <a:cubicBezTo>
                  <a:pt x="125195" y="558800"/>
                  <a:pt x="0" y="433605"/>
                  <a:pt x="0" y="279400"/>
                </a:cubicBezTo>
                <a:lnTo>
                  <a:pt x="0" y="279400"/>
                </a:lnTo>
                <a:cubicBezTo>
                  <a:pt x="0" y="125195"/>
                  <a:pt x="125195" y="0"/>
                  <a:pt x="279400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3" name="Text 31"/>
          <p:cNvSpPr/>
          <p:nvPr/>
        </p:nvSpPr>
        <p:spPr>
          <a:xfrm>
            <a:off x="381000" y="7467600"/>
            <a:ext cx="18288000" cy="838200"/>
          </a:xfrm>
          <a:prstGeom prst="rect">
            <a:avLst/>
          </a:prstGeom>
          <a:noFill/>
        </p:spPr>
        <p:txBody>
          <a:bodyPr wrap="square" lIns="304800" tIns="152400" rIns="304800" bIns="152400" rtlCol="0" anchor="ctr"/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rgbClr val="FF5E5E"/>
                </a:solidFill>
                <a:latin typeface="黑体" charset="0"/>
                <a:ea typeface="黑体" charset="0"/>
                <a:cs typeface="黑体" charset="0"/>
              </a:rPr>
              <a:t>思考：如果机器人的“大脑”(AI)断网了，它还能“端杯子”吗？为什么？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9-05-14:23:52-d2t83u5nfo2stf9di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6275"/>
            <a:ext cx="2526030" cy="199072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23:52-d2t83u5nfo2stf9dio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270" y="0"/>
            <a:ext cx="3174683" cy="3429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81000" y="1562100"/>
            <a:ext cx="182880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6000" dirty="0">
                <a:solidFill>
                  <a:srgbClr val="3341B8"/>
                </a:solidFill>
                <a:latin typeface="黑体" charset="0"/>
                <a:ea typeface="黑体" charset="0"/>
                <a:cs typeface="黑体" charset="0"/>
              </a:rPr>
              <a:t>今日终极任务：唤醒</a:t>
            </a:r>
            <a:r>
              <a:rPr lang="zh-CN" altLang="en-US" sz="6000" dirty="0">
                <a:solidFill>
                  <a:srgbClr val="3341B8"/>
                </a:solidFill>
                <a:latin typeface="黑体" charset="0"/>
                <a:ea typeface="黑体" charset="0"/>
                <a:cs typeface="黑体" charset="0"/>
              </a:rPr>
              <a:t>你的</a:t>
            </a:r>
            <a:r>
              <a:rPr lang="en-US" altLang="zh-CN" sz="6000" dirty="0">
                <a:solidFill>
                  <a:srgbClr val="3341B8"/>
                </a:solidFill>
                <a:latin typeface="黑体" charset="0"/>
                <a:ea typeface="黑体" charset="0"/>
                <a:cs typeface="黑体" charset="0"/>
              </a:rPr>
              <a:t> AI</a:t>
            </a:r>
            <a:r>
              <a:rPr lang="en-US" sz="6000" dirty="0">
                <a:solidFill>
                  <a:srgbClr val="3341B8"/>
                </a:solidFill>
                <a:latin typeface="黑体" charset="0"/>
                <a:ea typeface="黑体" charset="0"/>
                <a:cs typeface="黑体" charset="0"/>
              </a:rPr>
              <a:t>机器人伙伴！</a:t>
            </a:r>
          </a:p>
        </p:txBody>
      </p:sp>
      <p:sp>
        <p:nvSpPr>
          <p:cNvPr id="6" name="Text 1"/>
          <p:cNvSpPr/>
          <p:nvPr/>
        </p:nvSpPr>
        <p:spPr>
          <a:xfrm>
            <a:off x="381000" y="2476500"/>
            <a:ext cx="18288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800" dirty="0">
                <a:solidFill>
                  <a:srgbClr val="34385E"/>
                </a:solidFill>
                <a:latin typeface="黑体" charset="0"/>
                <a:ea typeface="黑体" charset="0"/>
                <a:cs typeface="黑体" charset="0"/>
              </a:rPr>
              <a:t>通过三关挑战，开启你的AI冒险之旅！</a:t>
            </a:r>
          </a:p>
        </p:txBody>
      </p:sp>
      <p:sp>
        <p:nvSpPr>
          <p:cNvPr id="7" name="Text 2"/>
          <p:cNvSpPr/>
          <p:nvPr/>
        </p:nvSpPr>
        <p:spPr>
          <a:xfrm>
            <a:off x="2680692" y="4457700"/>
            <a:ext cx="123825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8000" dirty="0">
                <a:solidFill>
                  <a:srgbClr val="3341B8"/>
                </a:solidFill>
                <a:latin typeface="黑体" charset="0"/>
                <a:ea typeface="黑体" charset="0"/>
                <a:cs typeface="MiSans" pitchFamily="34" charset="-120"/>
              </a:rPr>
              <a:t>1</a:t>
            </a:r>
          </a:p>
        </p:txBody>
      </p:sp>
      <p:sp>
        <p:nvSpPr>
          <p:cNvPr id="8" name="Text 3"/>
          <p:cNvSpPr/>
          <p:nvPr/>
        </p:nvSpPr>
        <p:spPr>
          <a:xfrm>
            <a:off x="2152650" y="5524500"/>
            <a:ext cx="2286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34385E"/>
                </a:solidFill>
                <a:latin typeface="黑体" charset="0"/>
                <a:ea typeface="黑体" charset="0"/>
                <a:cs typeface="MiSans" pitchFamily="34" charset="-120"/>
              </a:rPr>
              <a:t>拼装挑战</a:t>
            </a:r>
          </a:p>
        </p:txBody>
      </p:sp>
      <p:sp>
        <p:nvSpPr>
          <p:cNvPr id="9" name="Text 4"/>
          <p:cNvSpPr/>
          <p:nvPr/>
        </p:nvSpPr>
        <p:spPr>
          <a:xfrm>
            <a:off x="2381250" y="6057900"/>
            <a:ext cx="18288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34385E"/>
                </a:solidFill>
                <a:latin typeface="黑体" charset="0"/>
                <a:ea typeface="黑体" charset="0"/>
                <a:cs typeface="MiSans" pitchFamily="34" charset="-120"/>
              </a:rPr>
              <a:t>打造身体</a:t>
            </a:r>
          </a:p>
        </p:txBody>
      </p:sp>
      <p:sp>
        <p:nvSpPr>
          <p:cNvPr id="10" name="Shape 5"/>
          <p:cNvSpPr/>
          <p:nvPr/>
        </p:nvSpPr>
        <p:spPr>
          <a:xfrm>
            <a:off x="5876925" y="519112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4D5EFF"/>
          </a:solidFill>
        </p:spPr>
      </p:sp>
      <p:sp>
        <p:nvSpPr>
          <p:cNvPr id="11" name="Shape 6"/>
          <p:cNvSpPr/>
          <p:nvPr/>
        </p:nvSpPr>
        <p:spPr>
          <a:xfrm>
            <a:off x="6953250" y="4229100"/>
            <a:ext cx="4381500" cy="2590800"/>
          </a:xfrm>
          <a:custGeom>
            <a:avLst/>
            <a:gdLst/>
            <a:ahLst/>
            <a:cxnLst/>
            <a:rect l="l" t="t" r="r" b="b"/>
            <a:pathLst>
              <a:path w="2921000" h="1727200">
                <a:moveTo>
                  <a:pt x="101594" y="0"/>
                </a:moveTo>
                <a:lnTo>
                  <a:pt x="2819406" y="0"/>
                </a:lnTo>
                <a:cubicBezTo>
                  <a:pt x="2875515" y="0"/>
                  <a:pt x="2921000" y="45485"/>
                  <a:pt x="2921000" y="101594"/>
                </a:cubicBezTo>
                <a:lnTo>
                  <a:pt x="2921000" y="1625606"/>
                </a:lnTo>
                <a:cubicBezTo>
                  <a:pt x="2921000" y="1681715"/>
                  <a:pt x="2875515" y="1727200"/>
                  <a:pt x="28194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7"/>
          <p:cNvSpPr/>
          <p:nvPr/>
        </p:nvSpPr>
        <p:spPr>
          <a:xfrm>
            <a:off x="8472488" y="4533900"/>
            <a:ext cx="13335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8000" dirty="0">
                <a:solidFill>
                  <a:srgbClr val="6052C8"/>
                </a:solidFill>
                <a:latin typeface="黑体" charset="0"/>
                <a:ea typeface="黑体" charset="0"/>
                <a:cs typeface="MiSans" pitchFamily="34" charset="-120"/>
              </a:rPr>
              <a:t>2</a:t>
            </a:r>
          </a:p>
        </p:txBody>
      </p:sp>
      <p:sp>
        <p:nvSpPr>
          <p:cNvPr id="13" name="Text 8"/>
          <p:cNvSpPr/>
          <p:nvPr/>
        </p:nvSpPr>
        <p:spPr>
          <a:xfrm>
            <a:off x="8001000" y="5600700"/>
            <a:ext cx="2286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34385E"/>
                </a:solidFill>
                <a:latin typeface="黑体" charset="0"/>
                <a:ea typeface="黑体" charset="0"/>
                <a:cs typeface="MiSans" pitchFamily="34" charset="-120"/>
              </a:rPr>
              <a:t>语音激活</a:t>
            </a:r>
          </a:p>
        </p:txBody>
      </p:sp>
      <p:sp>
        <p:nvSpPr>
          <p:cNvPr id="14" name="Text 9"/>
          <p:cNvSpPr/>
          <p:nvPr/>
        </p:nvSpPr>
        <p:spPr>
          <a:xfrm>
            <a:off x="8229600" y="6134100"/>
            <a:ext cx="18288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34385E"/>
                </a:solidFill>
                <a:latin typeface="黑体" charset="0"/>
                <a:ea typeface="黑体" charset="0"/>
                <a:cs typeface="MiSans" pitchFamily="34" charset="-120"/>
              </a:rPr>
              <a:t>赐予听觉</a:t>
            </a:r>
          </a:p>
        </p:txBody>
      </p:sp>
      <p:sp>
        <p:nvSpPr>
          <p:cNvPr id="15" name="Shape 10"/>
          <p:cNvSpPr/>
          <p:nvPr/>
        </p:nvSpPr>
        <p:spPr>
          <a:xfrm>
            <a:off x="11725275" y="519112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4D5EFF"/>
          </a:solidFill>
        </p:spPr>
      </p:sp>
      <p:sp>
        <p:nvSpPr>
          <p:cNvPr id="16" name="Shape 11"/>
          <p:cNvSpPr/>
          <p:nvPr/>
        </p:nvSpPr>
        <p:spPr>
          <a:xfrm>
            <a:off x="12801600" y="4229100"/>
            <a:ext cx="4381500" cy="2590800"/>
          </a:xfrm>
          <a:custGeom>
            <a:avLst/>
            <a:gdLst/>
            <a:ahLst/>
            <a:cxnLst/>
            <a:rect l="l" t="t" r="r" b="b"/>
            <a:pathLst>
              <a:path w="2921000" h="1727200">
                <a:moveTo>
                  <a:pt x="101594" y="0"/>
                </a:moveTo>
                <a:lnTo>
                  <a:pt x="2819406" y="0"/>
                </a:lnTo>
                <a:cubicBezTo>
                  <a:pt x="2875515" y="0"/>
                  <a:pt x="2921000" y="45485"/>
                  <a:pt x="2921000" y="101594"/>
                </a:cubicBezTo>
                <a:lnTo>
                  <a:pt x="2921000" y="1625606"/>
                </a:lnTo>
                <a:cubicBezTo>
                  <a:pt x="2921000" y="1681715"/>
                  <a:pt x="2875515" y="1727200"/>
                  <a:pt x="28194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Text 12"/>
          <p:cNvSpPr/>
          <p:nvPr/>
        </p:nvSpPr>
        <p:spPr>
          <a:xfrm>
            <a:off x="14308634" y="4533900"/>
            <a:ext cx="13716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8000" dirty="0">
                <a:solidFill>
                  <a:srgbClr val="4D5EFF"/>
                </a:solidFill>
                <a:latin typeface="黑体" charset="0"/>
                <a:ea typeface="黑体" charset="0"/>
                <a:cs typeface="MiSans" pitchFamily="34" charset="-120"/>
              </a:rPr>
              <a:t>3</a:t>
            </a:r>
          </a:p>
        </p:txBody>
      </p:sp>
      <p:sp>
        <p:nvSpPr>
          <p:cNvPr id="18" name="Text 13"/>
          <p:cNvSpPr/>
          <p:nvPr/>
        </p:nvSpPr>
        <p:spPr>
          <a:xfrm>
            <a:off x="13849350" y="5600700"/>
            <a:ext cx="2286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34385E"/>
                </a:solidFill>
                <a:latin typeface="黑体" charset="0"/>
                <a:ea typeface="黑体" charset="0"/>
                <a:cs typeface="MiSans" pitchFamily="34" charset="-120"/>
              </a:rPr>
              <a:t>对话测试</a:t>
            </a:r>
          </a:p>
        </p:txBody>
      </p:sp>
      <p:sp>
        <p:nvSpPr>
          <p:cNvPr id="19" name="Text 14"/>
          <p:cNvSpPr/>
          <p:nvPr/>
        </p:nvSpPr>
        <p:spPr>
          <a:xfrm>
            <a:off x="14077950" y="6134100"/>
            <a:ext cx="18288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34385E"/>
                </a:solidFill>
                <a:latin typeface="黑体" charset="0"/>
                <a:ea typeface="黑体" charset="0"/>
                <a:cs typeface="MiSans" pitchFamily="34" charset="-120"/>
              </a:rPr>
              <a:t>探索大脑</a:t>
            </a:r>
          </a:p>
        </p:txBody>
      </p:sp>
      <p:sp>
        <p:nvSpPr>
          <p:cNvPr id="21" name="Shape 11"/>
          <p:cNvSpPr/>
          <p:nvPr/>
        </p:nvSpPr>
        <p:spPr>
          <a:xfrm>
            <a:off x="1196975" y="4229100"/>
            <a:ext cx="4381500" cy="2590800"/>
          </a:xfrm>
          <a:custGeom>
            <a:avLst/>
            <a:gdLst/>
            <a:ahLst/>
            <a:cxnLst/>
            <a:rect l="l" t="t" r="r" b="b"/>
            <a:pathLst>
              <a:path w="2921000" h="1727200">
                <a:moveTo>
                  <a:pt x="101594" y="0"/>
                </a:moveTo>
                <a:lnTo>
                  <a:pt x="2819406" y="0"/>
                </a:lnTo>
                <a:cubicBezTo>
                  <a:pt x="2875515" y="0"/>
                  <a:pt x="2921000" y="45485"/>
                  <a:pt x="2921000" y="101594"/>
                </a:cubicBezTo>
                <a:lnTo>
                  <a:pt x="2921000" y="1625606"/>
                </a:lnTo>
                <a:cubicBezTo>
                  <a:pt x="2921000" y="1681715"/>
                  <a:pt x="2875515" y="1727200"/>
                  <a:pt x="28194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2"/>
          <p:cNvGrpSpPr/>
          <p:nvPr/>
        </p:nvGrpSpPr>
        <p:grpSpPr>
          <a:xfrm>
            <a:off x="0" y="6155121"/>
            <a:ext cx="18288000" cy="4411395"/>
            <a:chOff x="0" y="0"/>
            <a:chExt cx="24384000" cy="5881859"/>
          </a:xfrm>
        </p:grpSpPr>
        <p:sp>
          <p:nvSpPr>
            <p:cNvPr id="1048761" name="Freeform 3"/>
            <p:cNvSpPr/>
            <p:nvPr/>
          </p:nvSpPr>
          <p:spPr>
            <a:xfrm>
              <a:off x="0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762" name="Freeform 4"/>
            <p:cNvSpPr/>
            <p:nvPr/>
          </p:nvSpPr>
          <p:spPr>
            <a:xfrm>
              <a:off x="12090481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8763" name="TextBox 5"/>
          <p:cNvSpPr txBox="1"/>
          <p:nvPr/>
        </p:nvSpPr>
        <p:spPr>
          <a:xfrm>
            <a:off x="1028700" y="6540035"/>
            <a:ext cx="922425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zh-CN" altLang="en-US" sz="2400" b="1">
                <a:solidFill>
                  <a:srgbClr val="5F5F5F"/>
                </a:solidFill>
                <a:latin typeface="楷体" panose="02010609060101010101" charset="-122"/>
                <a:ea typeface="楷体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大家好呀，很高兴见到你们。我是一个拼装小机器人，我很想成为你们的伙伴。</a:t>
            </a:r>
          </a:p>
        </p:txBody>
      </p:sp>
      <p:sp>
        <p:nvSpPr>
          <p:cNvPr id="1048764" name="Freeform 6"/>
          <p:cNvSpPr/>
          <p:nvPr/>
        </p:nvSpPr>
        <p:spPr>
          <a:xfrm>
            <a:off x="9478929" y="661146"/>
            <a:ext cx="8809071" cy="8964708"/>
          </a:xfrm>
          <a:custGeom>
            <a:avLst/>
            <a:gdLst/>
            <a:ahLst/>
            <a:cxnLst/>
            <a:rect l="l" t="t" r="r" b="b"/>
            <a:pathLst>
              <a:path w="8809071" h="8964708">
                <a:moveTo>
                  <a:pt x="0" y="0"/>
                </a:moveTo>
                <a:lnTo>
                  <a:pt x="8809071" y="0"/>
                </a:lnTo>
                <a:lnTo>
                  <a:pt x="8809071" y="8964708"/>
                </a:lnTo>
                <a:lnTo>
                  <a:pt x="0" y="89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13" name="Group 7"/>
          <p:cNvGrpSpPr/>
          <p:nvPr/>
        </p:nvGrpSpPr>
        <p:grpSpPr>
          <a:xfrm>
            <a:off x="1028700" y="1781238"/>
            <a:ext cx="2197747" cy="2197747"/>
            <a:chOff x="0" y="0"/>
            <a:chExt cx="481499" cy="481499"/>
          </a:xfrm>
        </p:grpSpPr>
        <p:sp>
          <p:nvSpPr>
            <p:cNvPr id="1048765" name="Freeform 8"/>
            <p:cNvSpPr/>
            <p:nvPr/>
          </p:nvSpPr>
          <p:spPr>
            <a:xfrm>
              <a:off x="0" y="0"/>
              <a:ext cx="481499" cy="481499"/>
            </a:xfrm>
            <a:custGeom>
              <a:avLst/>
              <a:gdLst/>
              <a:ahLst/>
              <a:cxnLst/>
              <a:rect l="l" t="t" r="r" b="b"/>
              <a:pathLst>
                <a:path w="481499" h="481499">
                  <a:moveTo>
                    <a:pt x="102157" y="0"/>
                  </a:moveTo>
                  <a:lnTo>
                    <a:pt x="379341" y="0"/>
                  </a:lnTo>
                  <a:cubicBezTo>
                    <a:pt x="435761" y="0"/>
                    <a:pt x="481499" y="45737"/>
                    <a:pt x="481499" y="102157"/>
                  </a:cubicBezTo>
                  <a:lnTo>
                    <a:pt x="481499" y="379341"/>
                  </a:lnTo>
                  <a:cubicBezTo>
                    <a:pt x="481499" y="435761"/>
                    <a:pt x="435761" y="481499"/>
                    <a:pt x="379341" y="481499"/>
                  </a:cubicBezTo>
                  <a:lnTo>
                    <a:pt x="102157" y="481499"/>
                  </a:lnTo>
                  <a:cubicBezTo>
                    <a:pt x="75063" y="481499"/>
                    <a:pt x="49079" y="470736"/>
                    <a:pt x="29921" y="451578"/>
                  </a:cubicBezTo>
                  <a:cubicBezTo>
                    <a:pt x="10763" y="432419"/>
                    <a:pt x="0" y="406435"/>
                    <a:pt x="0" y="379341"/>
                  </a:cubicBezTo>
                  <a:lnTo>
                    <a:pt x="0" y="102157"/>
                  </a:lnTo>
                  <a:cubicBezTo>
                    <a:pt x="0" y="45737"/>
                    <a:pt x="45737" y="0"/>
                    <a:pt x="102157" y="0"/>
                  </a:cubicBezTo>
                  <a:close/>
                </a:path>
              </a:pathLst>
            </a:custGeom>
            <a:solidFill>
              <a:srgbClr val="1055E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766" name="TextBox 9"/>
            <p:cNvSpPr txBox="1"/>
            <p:nvPr/>
          </p:nvSpPr>
          <p:spPr>
            <a:xfrm>
              <a:off x="0" y="-38100"/>
              <a:ext cx="481499" cy="519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48767" name="Freeform 10"/>
          <p:cNvSpPr/>
          <p:nvPr/>
        </p:nvSpPr>
        <p:spPr>
          <a:xfrm>
            <a:off x="3654143" y="2440211"/>
            <a:ext cx="2838069" cy="879801"/>
          </a:xfrm>
          <a:custGeom>
            <a:avLst/>
            <a:gdLst/>
            <a:ahLst/>
            <a:cxnLst/>
            <a:rect l="l" t="t" r="r" b="b"/>
            <a:pathLst>
              <a:path w="2838069" h="879801">
                <a:moveTo>
                  <a:pt x="0" y="0"/>
                </a:moveTo>
                <a:lnTo>
                  <a:pt x="2838069" y="0"/>
                </a:lnTo>
                <a:lnTo>
                  <a:pt x="2838069" y="879801"/>
                </a:lnTo>
                <a:lnTo>
                  <a:pt x="0" y="879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48768" name="Freeform 11"/>
          <p:cNvSpPr/>
          <p:nvPr/>
        </p:nvSpPr>
        <p:spPr>
          <a:xfrm>
            <a:off x="10674251" y="1853792"/>
            <a:ext cx="6633619" cy="7152149"/>
          </a:xfrm>
          <a:custGeom>
            <a:avLst/>
            <a:gdLst/>
            <a:ahLst/>
            <a:cxnLst/>
            <a:rect l="l" t="t" r="r" b="b"/>
            <a:pathLst>
              <a:path w="6633619" h="7152149">
                <a:moveTo>
                  <a:pt x="0" y="0"/>
                </a:moveTo>
                <a:lnTo>
                  <a:pt x="6633618" y="0"/>
                </a:lnTo>
                <a:lnTo>
                  <a:pt x="6633618" y="7152149"/>
                </a:lnTo>
                <a:lnTo>
                  <a:pt x="0" y="7152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48769" name="TextBox 12"/>
          <p:cNvSpPr txBox="1"/>
          <p:nvPr/>
        </p:nvSpPr>
        <p:spPr>
          <a:xfrm>
            <a:off x="1028700" y="1749087"/>
            <a:ext cx="2197747" cy="203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5"/>
              </a:lnSpc>
            </a:pPr>
            <a:r>
              <a:rPr lang="en-US" sz="11440" b="1" spc="-457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01</a:t>
            </a:r>
          </a:p>
        </p:txBody>
      </p:sp>
      <p:sp>
        <p:nvSpPr>
          <p:cNvPr id="1048770" name="TextBox 13"/>
          <p:cNvSpPr txBox="1"/>
          <p:nvPr/>
        </p:nvSpPr>
        <p:spPr>
          <a:xfrm>
            <a:off x="800100" y="4195752"/>
            <a:ext cx="10927023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85"/>
              </a:lnSpc>
            </a:pPr>
            <a:r>
              <a:rPr lang="zh-CN" altLang="en-US" sz="13000" b="1" spc="-687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可画标题黑-简" panose="020B0500000000000000"/>
                <a:sym typeface="思源黑体 Bold" panose="020B0800000000000000" charset="-122"/>
              </a:rPr>
              <a:t>小伙伴的自述</a:t>
            </a:r>
          </a:p>
        </p:txBody>
      </p:sp>
      <p:grpSp>
        <p:nvGrpSpPr>
          <p:cNvPr id="114" name="Group 14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115" name="Group 15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771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772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6" name="Group 18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773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774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7" name="Group 21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775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776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图片 36" descr="科技圈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2800" y="2095500"/>
            <a:ext cx="2443480" cy="2443480"/>
          </a:xfrm>
          <a:prstGeom prst="rect">
            <a:avLst/>
          </a:prstGeom>
        </p:spPr>
      </p:pic>
      <p:pic>
        <p:nvPicPr>
          <p:cNvPr id="2097197" name="图片 30" descr="pic-42-2b7dabd8042669a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1800" y="3314700"/>
            <a:ext cx="3935730" cy="3935730"/>
          </a:xfrm>
          <a:prstGeom prst="rect">
            <a:avLst/>
          </a:prstGeom>
        </p:spPr>
      </p:pic>
      <p:grpSp>
        <p:nvGrpSpPr>
          <p:cNvPr id="119" name="Group 2"/>
          <p:cNvGrpSpPr/>
          <p:nvPr/>
        </p:nvGrpSpPr>
        <p:grpSpPr>
          <a:xfrm>
            <a:off x="0" y="6155121"/>
            <a:ext cx="18288000" cy="4411395"/>
            <a:chOff x="0" y="0"/>
            <a:chExt cx="24384000" cy="5881859"/>
          </a:xfrm>
        </p:grpSpPr>
        <p:sp>
          <p:nvSpPr>
            <p:cNvPr id="1048777" name="Freeform 3"/>
            <p:cNvSpPr/>
            <p:nvPr/>
          </p:nvSpPr>
          <p:spPr>
            <a:xfrm>
              <a:off x="0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778" name="Freeform 4"/>
            <p:cNvSpPr/>
            <p:nvPr/>
          </p:nvSpPr>
          <p:spPr>
            <a:xfrm>
              <a:off x="12090481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0" name="Group 14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121" name="Group 15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779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780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2" name="Group 18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781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782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3" name="Group 21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783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784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048785" name="矩形 27"/>
          <p:cNvSpPr/>
          <p:nvPr userDrawn="1"/>
        </p:nvSpPr>
        <p:spPr>
          <a:xfrm>
            <a:off x="3010773" y="1238766"/>
            <a:ext cx="538599" cy="160695"/>
          </a:xfrm>
          <a:prstGeom prst="rec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635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97198" name="图片 32" descr="post_object_image_3969080429"/>
          <p:cNvPicPr>
            <a:picLocks noChangeAspect="1"/>
          </p:cNvPicPr>
          <p:nvPr/>
        </p:nvPicPr>
        <p:blipFill>
          <a:blip r:embed="rId17">
            <a:alphaModFix amt="69000"/>
          </a:blip>
          <a:stretch>
            <a:fillRect/>
          </a:stretch>
        </p:blipFill>
        <p:spPr>
          <a:xfrm>
            <a:off x="1104781" y="539632"/>
            <a:ext cx="1102876" cy="1011813"/>
          </a:xfrm>
          <a:prstGeom prst="rect">
            <a:avLst/>
          </a:prstGeom>
        </p:spPr>
      </p:pic>
      <p:sp>
        <p:nvSpPr>
          <p:cNvPr id="1048786" name="文本框 11"/>
          <p:cNvSpPr txBox="1"/>
          <p:nvPr userDrawn="1"/>
        </p:nvSpPr>
        <p:spPr>
          <a:xfrm>
            <a:off x="1393190" y="691515"/>
            <a:ext cx="12353925" cy="672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我是谁？拼装与大数据的碰撞</a:t>
            </a:r>
          </a:p>
        </p:txBody>
      </p:sp>
      <p:sp>
        <p:nvSpPr>
          <p:cNvPr id="1048787" name="文本框 25"/>
          <p:cNvSpPr txBox="1"/>
          <p:nvPr/>
        </p:nvSpPr>
        <p:spPr>
          <a:xfrm>
            <a:off x="7467600" y="4381500"/>
            <a:ext cx="3345180" cy="212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陪伴型</a:t>
            </a:r>
          </a:p>
          <a:p>
            <a:r>
              <a:rPr lang="zh-CN" altLang="en-US" sz="6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小伙伴</a:t>
            </a:r>
            <a:endParaRPr lang="zh-CN" altLang="en-US" sz="6000"/>
          </a:p>
        </p:txBody>
      </p:sp>
      <p:pic>
        <p:nvPicPr>
          <p:cNvPr id="2097199" name="图片 28" descr="工业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5730" y="733425"/>
            <a:ext cx="895350" cy="817880"/>
          </a:xfrm>
          <a:prstGeom prst="rect">
            <a:avLst/>
          </a:prstGeom>
        </p:spPr>
      </p:pic>
      <p:sp>
        <p:nvSpPr>
          <p:cNvPr id="1048788" name="文本框 31"/>
          <p:cNvSpPr txBox="1"/>
          <p:nvPr/>
        </p:nvSpPr>
        <p:spPr>
          <a:xfrm>
            <a:off x="3886200" y="2781300"/>
            <a:ext cx="1751330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</a:t>
            </a:r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零件</a:t>
            </a:r>
          </a:p>
          <a:p>
            <a:pPr algn="l">
              <a:buClrTx/>
              <a:buSzTx/>
              <a:buFontTx/>
            </a:pPr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大聚会</a:t>
            </a:r>
          </a:p>
        </p:txBody>
      </p:sp>
      <p:sp>
        <p:nvSpPr>
          <p:cNvPr id="1048789" name="文本框 33"/>
          <p:cNvSpPr txBox="1"/>
          <p:nvPr>
            <p:custDataLst>
              <p:tags r:id="rId1"/>
            </p:custDataLst>
          </p:nvPr>
        </p:nvSpPr>
        <p:spPr>
          <a:xfrm>
            <a:off x="11201400" y="2628900"/>
            <a:ext cx="1594485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altLang="zh-CN" sz="32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编程</a:t>
            </a:r>
          </a:p>
          <a:p>
            <a:pPr algn="l">
              <a:buClrTx/>
              <a:buSzTx/>
              <a:buFontTx/>
              <a:buNone/>
            </a:pPr>
            <a:r>
              <a:rPr lang="en-US" altLang="zh-CN" sz="32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小咒语</a:t>
            </a:r>
          </a:p>
        </p:txBody>
      </p:sp>
      <p:sp>
        <p:nvSpPr>
          <p:cNvPr id="1048790" name="文本框 35"/>
          <p:cNvSpPr txBox="1"/>
          <p:nvPr>
            <p:custDataLst>
              <p:tags r:id="rId2"/>
            </p:custDataLst>
          </p:nvPr>
        </p:nvSpPr>
        <p:spPr>
          <a:xfrm>
            <a:off x="10134600" y="7710805"/>
            <a:ext cx="3170555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“养成系”</a:t>
            </a:r>
          </a:p>
          <a:p>
            <a:pPr algn="l">
              <a:buClrTx/>
              <a:buSzTx/>
              <a:buFontTx/>
            </a:pPr>
            <a:r>
              <a:rPr lang="en-US" altLang="zh-CN" sz="32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小伙伴</a:t>
            </a:r>
          </a:p>
        </p:txBody>
      </p:sp>
      <p:pic>
        <p:nvPicPr>
          <p:cNvPr id="2097200" name="图片 38" descr="科技圈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668000" y="1943100"/>
            <a:ext cx="2443480" cy="2443480"/>
          </a:xfrm>
          <a:prstGeom prst="rect">
            <a:avLst/>
          </a:prstGeom>
        </p:spPr>
      </p:pic>
      <p:pic>
        <p:nvPicPr>
          <p:cNvPr id="2097201" name="图片 39" descr="科技圈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058400" y="6972300"/>
            <a:ext cx="2443480" cy="2443480"/>
          </a:xfrm>
          <a:prstGeom prst="rect">
            <a:avLst/>
          </a:prstGeom>
        </p:spPr>
      </p:pic>
      <p:sp>
        <p:nvSpPr>
          <p:cNvPr id="1048791" name="椭圆 40"/>
          <p:cNvSpPr/>
          <p:nvPr/>
        </p:nvSpPr>
        <p:spPr>
          <a:xfrm>
            <a:off x="6705600" y="430530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1" name="直接连接符 41"/>
          <p:cNvCxnSpPr/>
          <p:nvPr/>
        </p:nvCxnSpPr>
        <p:spPr>
          <a:xfrm flipH="1" flipV="1">
            <a:off x="5638800" y="3771900"/>
            <a:ext cx="106680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097202" name="图片 42" descr="大括号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7400" y="2089150"/>
            <a:ext cx="1905000" cy="2156460"/>
          </a:xfrm>
          <a:prstGeom prst="rect">
            <a:avLst/>
          </a:prstGeom>
        </p:spPr>
      </p:pic>
      <p:sp>
        <p:nvSpPr>
          <p:cNvPr id="1048792" name="文本框 43"/>
          <p:cNvSpPr txBox="1"/>
          <p:nvPr/>
        </p:nvSpPr>
        <p:spPr>
          <a:xfrm>
            <a:off x="2057400" y="1980565"/>
            <a:ext cx="845185" cy="226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手部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脚部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外框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芯片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装饰</a:t>
            </a:r>
          </a:p>
        </p:txBody>
      </p:sp>
      <p:pic>
        <p:nvPicPr>
          <p:cNvPr id="2097203" name="图片 44" descr="大括号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tretch>
            <a:fillRect/>
          </a:stretch>
        </p:blipFill>
        <p:spPr>
          <a:xfrm rot="10800000">
            <a:off x="12496800" y="1581785"/>
            <a:ext cx="1905000" cy="3236595"/>
          </a:xfrm>
          <a:prstGeom prst="rect">
            <a:avLst/>
          </a:prstGeom>
        </p:spPr>
      </p:pic>
      <p:sp>
        <p:nvSpPr>
          <p:cNvPr id="1048793" name="文本框 45"/>
          <p:cNvSpPr txBox="1"/>
          <p:nvPr>
            <p:custDataLst>
              <p:tags r:id="rId6"/>
            </p:custDataLst>
          </p:nvPr>
        </p:nvSpPr>
        <p:spPr>
          <a:xfrm>
            <a:off x="13639800" y="1409700"/>
            <a:ext cx="3615055" cy="378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我会算数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我会讲故事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我会唱歌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我会告诉你天气情况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我会和你一起做游戏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我会陪你聊天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······</a:t>
            </a:r>
          </a:p>
        </p:txBody>
      </p:sp>
      <p:sp>
        <p:nvSpPr>
          <p:cNvPr id="1048794" name="椭圆 46"/>
          <p:cNvSpPr/>
          <p:nvPr>
            <p:custDataLst>
              <p:tags r:id="rId7"/>
            </p:custDataLst>
          </p:nvPr>
        </p:nvSpPr>
        <p:spPr>
          <a:xfrm>
            <a:off x="10439400" y="400050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2" name="直接连接符 47"/>
          <p:cNvCxnSpPr/>
          <p:nvPr>
            <p:custDataLst>
              <p:tags r:id="rId8"/>
            </p:custDataLst>
          </p:nvPr>
        </p:nvCxnSpPr>
        <p:spPr>
          <a:xfrm flipV="1">
            <a:off x="10515600" y="3848100"/>
            <a:ext cx="423545" cy="2622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8795" name="椭圆 48"/>
          <p:cNvSpPr/>
          <p:nvPr>
            <p:custDataLst>
              <p:tags r:id="rId9"/>
            </p:custDataLst>
          </p:nvPr>
        </p:nvSpPr>
        <p:spPr>
          <a:xfrm>
            <a:off x="9906000" y="689610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3" name="直接连接符 49"/>
          <p:cNvCxnSpPr>
            <a:stCxn id="1048795" idx="1"/>
          </p:cNvCxnSpPr>
          <p:nvPr>
            <p:custDataLst>
              <p:tags r:id="rId10"/>
            </p:custDataLst>
          </p:nvPr>
        </p:nvCxnSpPr>
        <p:spPr>
          <a:xfrm>
            <a:off x="9939655" y="6929755"/>
            <a:ext cx="423545" cy="3473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097204" name="图片 50" descr="大括号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tretch>
            <a:fillRect/>
          </a:stretch>
        </p:blipFill>
        <p:spPr>
          <a:xfrm rot="10800000">
            <a:off x="11811000" y="6208395"/>
            <a:ext cx="1905000" cy="3207385"/>
          </a:xfrm>
          <a:prstGeom prst="rect">
            <a:avLst/>
          </a:prstGeom>
        </p:spPr>
      </p:pic>
      <p:sp>
        <p:nvSpPr>
          <p:cNvPr id="1048796" name="文本框 51"/>
          <p:cNvSpPr txBox="1"/>
          <p:nvPr>
            <p:custDataLst>
              <p:tags r:id="rId12"/>
            </p:custDataLst>
          </p:nvPr>
        </p:nvSpPr>
        <p:spPr>
          <a:xfrm>
            <a:off x="13030200" y="6057900"/>
            <a:ext cx="3848100" cy="3813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我会和你共同进步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我会记录你的成长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我会和你分享快乐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我会和你情绪共鸣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我会培养你的创造力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24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小时在线</a:t>
            </a:r>
          </a:p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我会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······</a:t>
            </a:r>
          </a:p>
        </p:txBody>
      </p:sp>
      <p:pic>
        <p:nvPicPr>
          <p:cNvPr id="2" name="图片 1" descr="www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0515" y="4381500"/>
            <a:ext cx="6158865" cy="61550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2"/>
          <p:cNvGrpSpPr/>
          <p:nvPr/>
        </p:nvGrpSpPr>
        <p:grpSpPr>
          <a:xfrm>
            <a:off x="0" y="6155121"/>
            <a:ext cx="18288000" cy="4411395"/>
            <a:chOff x="0" y="0"/>
            <a:chExt cx="24384000" cy="5881859"/>
          </a:xfrm>
        </p:grpSpPr>
        <p:sp>
          <p:nvSpPr>
            <p:cNvPr id="1048797" name="Freeform 3"/>
            <p:cNvSpPr/>
            <p:nvPr/>
          </p:nvSpPr>
          <p:spPr>
            <a:xfrm>
              <a:off x="0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798" name="Freeform 4"/>
            <p:cNvSpPr/>
            <p:nvPr/>
          </p:nvSpPr>
          <p:spPr>
            <a:xfrm>
              <a:off x="12090481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6" name="Group 14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127" name="Group 15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799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00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8" name="Group 18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801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02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29" name="Group 21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803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04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048805" name="矩形 27"/>
          <p:cNvSpPr/>
          <p:nvPr userDrawn="1"/>
        </p:nvSpPr>
        <p:spPr>
          <a:xfrm>
            <a:off x="3010773" y="1238766"/>
            <a:ext cx="538599" cy="160695"/>
          </a:xfrm>
          <a:prstGeom prst="rec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635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97206" name="图片 32" descr="post_object_image_3969080429"/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1104781" y="539632"/>
            <a:ext cx="1102876" cy="1011813"/>
          </a:xfrm>
          <a:prstGeom prst="rect">
            <a:avLst/>
          </a:prstGeom>
        </p:spPr>
      </p:pic>
      <p:pic>
        <p:nvPicPr>
          <p:cNvPr id="2097207" name="图片 23"/>
          <p:cNvPicPr>
            <a:picLocks noChangeAspect="1"/>
          </p:cNvPicPr>
          <p:nvPr/>
        </p:nvPicPr>
        <p:blipFill>
          <a:blip r:embed="rId4" cstate="print"/>
          <a:srcRect l="7426" t="13282" r="13405" b="13282"/>
          <a:stretch>
            <a:fillRect/>
          </a:stretch>
        </p:blipFill>
        <p:spPr>
          <a:xfrm>
            <a:off x="4724401" y="2563495"/>
            <a:ext cx="2769551" cy="2567940"/>
          </a:xfrm>
          <a:prstGeom prst="rect">
            <a:avLst/>
          </a:prstGeom>
        </p:spPr>
      </p:pic>
      <p:pic>
        <p:nvPicPr>
          <p:cNvPr id="2097208" name="图片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597900" y="2552700"/>
            <a:ext cx="2581910" cy="2581910"/>
          </a:xfrm>
          <a:prstGeom prst="rect">
            <a:avLst/>
          </a:prstGeom>
        </p:spPr>
      </p:pic>
      <p:pic>
        <p:nvPicPr>
          <p:cNvPr id="2097209" name="图片 2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 rot="16200000">
            <a:off x="1273810" y="6286500"/>
            <a:ext cx="2565400" cy="2565400"/>
          </a:xfrm>
          <a:prstGeom prst="rect">
            <a:avLst/>
          </a:prstGeom>
        </p:spPr>
      </p:pic>
      <p:pic>
        <p:nvPicPr>
          <p:cNvPr id="2097210" name="图片 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293177" y="2579370"/>
            <a:ext cx="2547620" cy="2547620"/>
          </a:xfrm>
          <a:prstGeom prst="rect">
            <a:avLst/>
          </a:prstGeom>
        </p:spPr>
      </p:pic>
      <p:pic>
        <p:nvPicPr>
          <p:cNvPr id="2097211" name="图片 8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4929187" y="6286500"/>
            <a:ext cx="2564765" cy="2564765"/>
          </a:xfrm>
          <a:prstGeom prst="rect">
            <a:avLst/>
          </a:prstGeom>
        </p:spPr>
      </p:pic>
      <p:pic>
        <p:nvPicPr>
          <p:cNvPr id="2097212" name="图片 9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2907072" y="2814568"/>
            <a:ext cx="4232061" cy="5642748"/>
          </a:xfrm>
          <a:prstGeom prst="rect">
            <a:avLst/>
          </a:prstGeom>
        </p:spPr>
      </p:pic>
      <p:pic>
        <p:nvPicPr>
          <p:cNvPr id="2097213" name="图片 10"/>
          <p:cNvPicPr>
            <a:picLocks noChangeAspect="1"/>
          </p:cNvPicPr>
          <p:nvPr/>
        </p:nvPicPr>
        <p:blipFill>
          <a:blip r:embed="rId10" cstate="print"/>
          <a:srcRect t="-531" b="1342"/>
          <a:stretch>
            <a:fillRect/>
          </a:stretch>
        </p:blipFill>
        <p:spPr>
          <a:xfrm>
            <a:off x="8597900" y="6223600"/>
            <a:ext cx="2620024" cy="2599819"/>
          </a:xfrm>
          <a:prstGeom prst="rect">
            <a:avLst/>
          </a:prstGeom>
        </p:spPr>
      </p:pic>
      <p:sp>
        <p:nvSpPr>
          <p:cNvPr id="1048806" name="文本框 11"/>
          <p:cNvSpPr txBox="1"/>
          <p:nvPr userDrawn="1"/>
        </p:nvSpPr>
        <p:spPr>
          <a:xfrm>
            <a:off x="1393190" y="691515"/>
            <a:ext cx="12353925" cy="672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小伙伴如何诞生？</a:t>
            </a:r>
          </a:p>
        </p:txBody>
      </p:sp>
      <p:sp>
        <p:nvSpPr>
          <p:cNvPr id="1048807" name="加号 12"/>
          <p:cNvSpPr/>
          <p:nvPr/>
        </p:nvSpPr>
        <p:spPr>
          <a:xfrm>
            <a:off x="5728335" y="5193665"/>
            <a:ext cx="884555" cy="884555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8" name="等于号 24"/>
          <p:cNvSpPr/>
          <p:nvPr/>
        </p:nvSpPr>
        <p:spPr>
          <a:xfrm>
            <a:off x="11804650" y="5295900"/>
            <a:ext cx="768350" cy="768350"/>
          </a:xfrm>
          <a:prstGeom prst="mathEqual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8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97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97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97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97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6" grpId="0"/>
      <p:bldP spid="1048807" grpId="0" bldLvl="0" animBg="1"/>
      <p:bldP spid="104880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"/>
          <p:cNvGrpSpPr/>
          <p:nvPr/>
        </p:nvGrpSpPr>
        <p:grpSpPr>
          <a:xfrm>
            <a:off x="0" y="6155121"/>
            <a:ext cx="18288000" cy="4411395"/>
            <a:chOff x="0" y="0"/>
            <a:chExt cx="24384000" cy="5881859"/>
          </a:xfrm>
        </p:grpSpPr>
        <p:sp>
          <p:nvSpPr>
            <p:cNvPr id="1048809" name="Freeform 3"/>
            <p:cNvSpPr/>
            <p:nvPr/>
          </p:nvSpPr>
          <p:spPr>
            <a:xfrm>
              <a:off x="0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810" name="Freeform 4"/>
            <p:cNvSpPr/>
            <p:nvPr/>
          </p:nvSpPr>
          <p:spPr>
            <a:xfrm>
              <a:off x="12090481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2" name="Group 14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133" name="Group 15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811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12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4" name="Group 18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813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14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5" name="Group 21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815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16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048817" name="矩形 27"/>
          <p:cNvSpPr/>
          <p:nvPr userDrawn="1"/>
        </p:nvSpPr>
        <p:spPr>
          <a:xfrm>
            <a:off x="3010773" y="1238766"/>
            <a:ext cx="538599" cy="160695"/>
          </a:xfrm>
          <a:prstGeom prst="rec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635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97214" name="图片 32" descr="post_object_image_3969080429"/>
          <p:cNvPicPr>
            <a:picLocks noChangeAspect="1"/>
          </p:cNvPicPr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1104781" y="539632"/>
            <a:ext cx="1102876" cy="1011813"/>
          </a:xfrm>
          <a:prstGeom prst="rect">
            <a:avLst/>
          </a:prstGeom>
        </p:spPr>
      </p:pic>
      <p:sp>
        <p:nvSpPr>
          <p:cNvPr id="1048818" name="文本框 33"/>
          <p:cNvSpPr txBox="1"/>
          <p:nvPr userDrawn="1"/>
        </p:nvSpPr>
        <p:spPr>
          <a:xfrm>
            <a:off x="1393190" y="691515"/>
            <a:ext cx="12353925" cy="672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互动演示：小伙伴的自述</a:t>
            </a:r>
          </a:p>
        </p:txBody>
      </p:sp>
      <p:pic>
        <p:nvPicPr>
          <p:cNvPr id="2097215" name="新机器人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98368" y="266700"/>
            <a:ext cx="54864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209721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97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2097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215"/>
                  </p:tgtEl>
                </p:cond>
              </p:nextCondLst>
            </p:seq>
          </p:childTnLst>
        </p:cTn>
      </p:par>
    </p:tnLst>
    <p:bldLst>
      <p:bldP spid="10488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2"/>
          <p:cNvGrpSpPr/>
          <p:nvPr/>
        </p:nvGrpSpPr>
        <p:grpSpPr>
          <a:xfrm>
            <a:off x="7467600" y="2217420"/>
            <a:ext cx="3660140" cy="982980"/>
            <a:chOff x="0" y="0"/>
            <a:chExt cx="1769362" cy="33019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48698" name="Freeform 3"/>
            <p:cNvSpPr/>
            <p:nvPr/>
          </p:nvSpPr>
          <p:spPr>
            <a:xfrm>
              <a:off x="0" y="0"/>
              <a:ext cx="1769362" cy="330190"/>
            </a:xfrm>
            <a:custGeom>
              <a:avLst/>
              <a:gdLst/>
              <a:ahLst/>
              <a:cxnLst/>
              <a:rect l="l" t="t" r="r" b="b"/>
              <a:pathLst>
                <a:path w="1769362" h="330190">
                  <a:moveTo>
                    <a:pt x="94058" y="0"/>
                  </a:moveTo>
                  <a:lnTo>
                    <a:pt x="1675304" y="0"/>
                  </a:lnTo>
                  <a:cubicBezTo>
                    <a:pt x="1700250" y="0"/>
                    <a:pt x="1724174" y="9910"/>
                    <a:pt x="1741813" y="27549"/>
                  </a:cubicBezTo>
                  <a:cubicBezTo>
                    <a:pt x="1759453" y="45188"/>
                    <a:pt x="1769362" y="69112"/>
                    <a:pt x="1769362" y="94058"/>
                  </a:cubicBezTo>
                  <a:lnTo>
                    <a:pt x="1769362" y="236132"/>
                  </a:lnTo>
                  <a:cubicBezTo>
                    <a:pt x="1769362" y="261078"/>
                    <a:pt x="1759453" y="285002"/>
                    <a:pt x="1741813" y="302641"/>
                  </a:cubicBezTo>
                  <a:cubicBezTo>
                    <a:pt x="1724174" y="320280"/>
                    <a:pt x="1700250" y="330190"/>
                    <a:pt x="1675304" y="330190"/>
                  </a:cubicBezTo>
                  <a:lnTo>
                    <a:pt x="94058" y="330190"/>
                  </a:lnTo>
                  <a:cubicBezTo>
                    <a:pt x="69112" y="330190"/>
                    <a:pt x="45188" y="320280"/>
                    <a:pt x="27549" y="302641"/>
                  </a:cubicBezTo>
                  <a:cubicBezTo>
                    <a:pt x="9910" y="285002"/>
                    <a:pt x="0" y="261078"/>
                    <a:pt x="0" y="236132"/>
                  </a:cubicBezTo>
                  <a:lnTo>
                    <a:pt x="0" y="94058"/>
                  </a:lnTo>
                  <a:cubicBezTo>
                    <a:pt x="0" y="69112"/>
                    <a:pt x="9910" y="45188"/>
                    <a:pt x="27549" y="27549"/>
                  </a:cubicBezTo>
                  <a:cubicBezTo>
                    <a:pt x="45188" y="9910"/>
                    <a:pt x="69112" y="0"/>
                    <a:pt x="9405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699" name="TextBox 4"/>
            <p:cNvSpPr txBox="1"/>
            <p:nvPr/>
          </p:nvSpPr>
          <p:spPr>
            <a:xfrm>
              <a:off x="0" y="-38100"/>
              <a:ext cx="1769362" cy="36829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048700" name="Freeform 5"/>
          <p:cNvSpPr/>
          <p:nvPr/>
        </p:nvSpPr>
        <p:spPr>
          <a:xfrm>
            <a:off x="-3128756" y="-217191"/>
            <a:ext cx="10553966" cy="10740432"/>
          </a:xfrm>
          <a:custGeom>
            <a:avLst/>
            <a:gdLst/>
            <a:ahLst/>
            <a:cxnLst/>
            <a:rect l="l" t="t" r="r" b="b"/>
            <a:pathLst>
              <a:path w="10553966" h="10740432">
                <a:moveTo>
                  <a:pt x="0" y="0"/>
                </a:moveTo>
                <a:lnTo>
                  <a:pt x="10553966" y="0"/>
                </a:lnTo>
                <a:lnTo>
                  <a:pt x="10553966" y="10740432"/>
                </a:lnTo>
                <a:lnTo>
                  <a:pt x="0" y="10740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48701" name="Freeform 7"/>
          <p:cNvSpPr/>
          <p:nvPr/>
        </p:nvSpPr>
        <p:spPr>
          <a:xfrm rot="-5400000">
            <a:off x="10309494" y="2758975"/>
            <a:ext cx="10726051" cy="5131901"/>
          </a:xfrm>
          <a:custGeom>
            <a:avLst/>
            <a:gdLst/>
            <a:ahLst/>
            <a:cxnLst/>
            <a:rect l="l" t="t" r="r" b="b"/>
            <a:pathLst>
              <a:path w="10726051" h="5131901">
                <a:moveTo>
                  <a:pt x="0" y="0"/>
                </a:moveTo>
                <a:lnTo>
                  <a:pt x="10726051" y="0"/>
                </a:lnTo>
                <a:lnTo>
                  <a:pt x="10726051" y="5131901"/>
                </a:lnTo>
                <a:lnTo>
                  <a:pt x="0" y="5131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48702" name="TextBox 8"/>
          <p:cNvSpPr txBox="1"/>
          <p:nvPr/>
        </p:nvSpPr>
        <p:spPr>
          <a:xfrm>
            <a:off x="7391400" y="3446780"/>
            <a:ext cx="12347575" cy="5270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2200" b="1" spc="-687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可画标题黑-简" panose="020B0500000000000000"/>
                <a:sym typeface="可画标题黑-简" panose="020B0500000000000000"/>
              </a:rPr>
              <a:t>AI+</a:t>
            </a:r>
            <a:r>
              <a:rPr lang="zh-CN" altLang="en-US" sz="12200" b="1" spc="-687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可画标题黑-简" panose="020B0500000000000000"/>
                <a:sym typeface="可画标题黑-简" panose="020B0500000000000000"/>
              </a:rPr>
              <a:t>通识：</a:t>
            </a:r>
            <a:endParaRPr lang="en-US" altLang="zh-CN" sz="12200" b="1" spc="-687" dirty="0">
              <a:solidFill>
                <a:schemeClr val="accent1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可画标题黑-简" panose="020B0500000000000000"/>
              <a:sym typeface="可画标题黑-简" panose="020B0500000000000000"/>
            </a:endParaRPr>
          </a:p>
          <a:p>
            <a:pPr algn="l">
              <a:lnSpc>
                <a:spcPct val="100000"/>
              </a:lnSpc>
            </a:pPr>
            <a:r>
              <a:rPr lang="zh-CN" altLang="en-US" sz="9600" b="1" spc="-687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可画标题黑-简" panose="020B0500000000000000"/>
                <a:sym typeface="可画标题黑-简" panose="020B0500000000000000"/>
              </a:rPr>
              <a:t>对话机器人</a:t>
            </a:r>
          </a:p>
          <a:p>
            <a:pPr algn="l">
              <a:lnSpc>
                <a:spcPct val="100000"/>
              </a:lnSpc>
            </a:pPr>
            <a:r>
              <a:rPr lang="zh-CN" altLang="en-US" sz="9600" b="1" spc="-687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可画标题黑-简" panose="020B0500000000000000"/>
                <a:sym typeface="可画标题黑-简" panose="020B0500000000000000"/>
              </a:rPr>
              <a:t>拼装体验实践课</a:t>
            </a:r>
          </a:p>
        </p:txBody>
      </p:sp>
      <p:sp>
        <p:nvSpPr>
          <p:cNvPr id="1048703" name="AutoShape 10"/>
          <p:cNvSpPr/>
          <p:nvPr/>
        </p:nvSpPr>
        <p:spPr>
          <a:xfrm>
            <a:off x="7517420" y="8387812"/>
            <a:ext cx="10237180" cy="0"/>
          </a:xfrm>
          <a:prstGeom prst="line">
            <a:avLst/>
          </a:prstGeom>
          <a:ln w="47625" cap="flat">
            <a:solidFill>
              <a:srgbClr val="1055E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9" name="Group 14"/>
          <p:cNvGrpSpPr/>
          <p:nvPr/>
        </p:nvGrpSpPr>
        <p:grpSpPr>
          <a:xfrm>
            <a:off x="15921038" y="7794646"/>
            <a:ext cx="1676400" cy="471170"/>
            <a:chOff x="0" y="0"/>
            <a:chExt cx="1157757" cy="153539"/>
          </a:xfrm>
        </p:grpSpPr>
        <p:sp>
          <p:nvSpPr>
            <p:cNvPr id="1048704" name="Freeform 15"/>
            <p:cNvSpPr/>
            <p:nvPr/>
          </p:nvSpPr>
          <p:spPr>
            <a:xfrm>
              <a:off x="0" y="0"/>
              <a:ext cx="1157757" cy="153539"/>
            </a:xfrm>
            <a:custGeom>
              <a:avLst/>
              <a:gdLst/>
              <a:ahLst/>
              <a:cxnLst/>
              <a:rect l="l" t="t" r="r" b="b"/>
              <a:pathLst>
                <a:path w="1157757" h="153539">
                  <a:moveTo>
                    <a:pt x="76770" y="0"/>
                  </a:moveTo>
                  <a:lnTo>
                    <a:pt x="1080987" y="0"/>
                  </a:lnTo>
                  <a:cubicBezTo>
                    <a:pt x="1101348" y="0"/>
                    <a:pt x="1120875" y="8088"/>
                    <a:pt x="1135272" y="22485"/>
                  </a:cubicBezTo>
                  <a:cubicBezTo>
                    <a:pt x="1149669" y="36882"/>
                    <a:pt x="1157757" y="56409"/>
                    <a:pt x="1157757" y="76770"/>
                  </a:cubicBezTo>
                  <a:lnTo>
                    <a:pt x="1157757" y="76770"/>
                  </a:lnTo>
                  <a:cubicBezTo>
                    <a:pt x="1157757" y="97130"/>
                    <a:pt x="1149669" y="116657"/>
                    <a:pt x="1135272" y="131054"/>
                  </a:cubicBezTo>
                  <a:cubicBezTo>
                    <a:pt x="1120875" y="145451"/>
                    <a:pt x="1101348" y="153539"/>
                    <a:pt x="1080987" y="153539"/>
                  </a:cubicBezTo>
                  <a:lnTo>
                    <a:pt x="76770" y="153539"/>
                  </a:lnTo>
                  <a:cubicBezTo>
                    <a:pt x="56409" y="153539"/>
                    <a:pt x="36882" y="145451"/>
                    <a:pt x="22485" y="131054"/>
                  </a:cubicBezTo>
                  <a:cubicBezTo>
                    <a:pt x="8088" y="116657"/>
                    <a:pt x="0" y="97130"/>
                    <a:pt x="0" y="76770"/>
                  </a:cubicBezTo>
                  <a:lnTo>
                    <a:pt x="0" y="76770"/>
                  </a:lnTo>
                  <a:cubicBezTo>
                    <a:pt x="0" y="56409"/>
                    <a:pt x="8088" y="36882"/>
                    <a:pt x="22485" y="22485"/>
                  </a:cubicBezTo>
                  <a:cubicBezTo>
                    <a:pt x="36882" y="8088"/>
                    <a:pt x="56409" y="0"/>
                    <a:pt x="7677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055EB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705" name="TextBox 16"/>
            <p:cNvSpPr txBox="1"/>
            <p:nvPr/>
          </p:nvSpPr>
          <p:spPr>
            <a:xfrm>
              <a:off x="0" y="-38100"/>
              <a:ext cx="1157757" cy="191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" name="Group 28"/>
          <p:cNvGrpSpPr/>
          <p:nvPr/>
        </p:nvGrpSpPr>
        <p:grpSpPr>
          <a:xfrm rot="-10800000">
            <a:off x="6804840" y="9479081"/>
            <a:ext cx="11483160" cy="419459"/>
            <a:chOff x="0" y="0"/>
            <a:chExt cx="11125668" cy="406400"/>
          </a:xfrm>
        </p:grpSpPr>
        <p:sp>
          <p:nvSpPr>
            <p:cNvPr id="1048706" name="Freeform 29"/>
            <p:cNvSpPr/>
            <p:nvPr/>
          </p:nvSpPr>
          <p:spPr>
            <a:xfrm>
              <a:off x="0" y="0"/>
              <a:ext cx="11125668" cy="406400"/>
            </a:xfrm>
            <a:custGeom>
              <a:avLst/>
              <a:gdLst/>
              <a:ahLst/>
              <a:cxnLst/>
              <a:rect l="l" t="t" r="r" b="b"/>
              <a:pathLst>
                <a:path w="11125668" h="406400">
                  <a:moveTo>
                    <a:pt x="1092246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922468" y="406400"/>
                  </a:lnTo>
                  <a:lnTo>
                    <a:pt x="11125668" y="203200"/>
                  </a:lnTo>
                  <a:lnTo>
                    <a:pt x="10922468" y="0"/>
                  </a:lnTo>
                  <a:close/>
                </a:path>
              </a:pathLst>
            </a:custGeom>
            <a:solidFill>
              <a:srgbClr val="00C4CC">
                <a:alpha val="6667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707" name="TextBox 30"/>
            <p:cNvSpPr txBox="1"/>
            <p:nvPr/>
          </p:nvSpPr>
          <p:spPr>
            <a:xfrm>
              <a:off x="0" y="-38100"/>
              <a:ext cx="1101136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48708" name="TextBox 33"/>
          <p:cNvSpPr txBox="1"/>
          <p:nvPr/>
        </p:nvSpPr>
        <p:spPr>
          <a:xfrm>
            <a:off x="15441930" y="7843520"/>
            <a:ext cx="2550795" cy="560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755"/>
              </a:lnSpc>
            </a:pPr>
            <a:r>
              <a:rPr lang="en-US" sz="2000" spc="-39" dirty="0">
                <a:solidFill>
                  <a:srgbClr val="1055EB"/>
                </a:solidFill>
                <a:latin typeface="微软雅黑" pitchFamily="34" charset="-122"/>
                <a:ea typeface="微软雅黑" pitchFamily="34" charset="-122"/>
                <a:cs typeface="字由点字典黑" panose="00020600040101010101" charset="-122"/>
                <a:sym typeface="字由点字典黑" panose="00020600040101010101" charset="-122"/>
              </a:rPr>
              <a:t>           </a:t>
            </a:r>
            <a:r>
              <a:rPr lang="en-US" sz="2000" spc="-39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字由点字典黑" panose="00020600040101010101" charset="-122"/>
                <a:sym typeface="字由点字典黑" panose="00020600040101010101" charset="-122"/>
              </a:rPr>
              <a:t>  2025.10</a:t>
            </a:r>
          </a:p>
        </p:txBody>
      </p:sp>
      <p:sp>
        <p:nvSpPr>
          <p:cNvPr id="1048709" name="TextBox 34"/>
          <p:cNvSpPr txBox="1"/>
          <p:nvPr/>
        </p:nvSpPr>
        <p:spPr>
          <a:xfrm>
            <a:off x="7491411" y="8607996"/>
            <a:ext cx="10501313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95"/>
              </a:lnSpc>
            </a:pPr>
            <a:r>
              <a:rPr lang="en-US" altLang="zh-CN" sz="2000" b="1" spc="223" dirty="0">
                <a:solidFill>
                  <a:srgbClr val="000000"/>
                </a:solidFill>
                <a:latin typeface="字由点字典黑 Thin" panose="00020600040101010101" charset="-122"/>
                <a:ea typeface="字由点字典黑 Thin" panose="00020600040101010101" charset="-122"/>
                <a:cs typeface="字由点字典黑 Thin" panose="00020600040101010101" charset="-122"/>
                <a:sym typeface="字由点字典黑 Thin" panose="00020600040101010101" charset="-122"/>
              </a:rPr>
              <a:t>SMART PARTNER ASSEMBLY EXPERIENCE PRACTICE CLASS</a:t>
            </a:r>
          </a:p>
        </p:txBody>
      </p:sp>
      <p:sp>
        <p:nvSpPr>
          <p:cNvPr id="1048710" name="文本框 35"/>
          <p:cNvSpPr txBox="1"/>
          <p:nvPr/>
        </p:nvSpPr>
        <p:spPr>
          <a:xfrm>
            <a:off x="7696200" y="2338070"/>
            <a:ext cx="3561080" cy="76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从零件到伙伴</a:t>
            </a:r>
          </a:p>
        </p:txBody>
      </p:sp>
      <p:pic>
        <p:nvPicPr>
          <p:cNvPr id="4" name="图片 3" descr="ww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15" y="1706880"/>
            <a:ext cx="7378700" cy="73736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2"/>
          <p:cNvGrpSpPr/>
          <p:nvPr/>
        </p:nvGrpSpPr>
        <p:grpSpPr>
          <a:xfrm>
            <a:off x="0" y="6155121"/>
            <a:ext cx="18288000" cy="4411395"/>
            <a:chOff x="0" y="0"/>
            <a:chExt cx="24384000" cy="5881859"/>
          </a:xfrm>
        </p:grpSpPr>
        <p:sp>
          <p:nvSpPr>
            <p:cNvPr id="1048819" name="Freeform 3"/>
            <p:cNvSpPr/>
            <p:nvPr/>
          </p:nvSpPr>
          <p:spPr>
            <a:xfrm>
              <a:off x="0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820" name="Freeform 4"/>
            <p:cNvSpPr/>
            <p:nvPr/>
          </p:nvSpPr>
          <p:spPr>
            <a:xfrm>
              <a:off x="12090481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8" name="Group 14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139" name="Group 15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821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22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40" name="Group 18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823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24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41" name="Group 21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825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26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048827" name="矩形 27"/>
          <p:cNvSpPr/>
          <p:nvPr userDrawn="1"/>
        </p:nvSpPr>
        <p:spPr>
          <a:xfrm>
            <a:off x="3010773" y="1238766"/>
            <a:ext cx="538599" cy="160695"/>
          </a:xfrm>
          <a:prstGeom prst="rec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635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48828" name="文本框 26"/>
          <p:cNvSpPr txBox="1"/>
          <p:nvPr userDrawn="1"/>
        </p:nvSpPr>
        <p:spPr>
          <a:xfrm>
            <a:off x="13212664" y="5500370"/>
            <a:ext cx="3017936" cy="405130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上下拨动打开开关</a:t>
            </a:r>
          </a:p>
        </p:txBody>
      </p:sp>
      <p:sp>
        <p:nvSpPr>
          <p:cNvPr id="1048829" name="文本框 28"/>
          <p:cNvSpPr txBox="1"/>
          <p:nvPr userDrawn="1"/>
        </p:nvSpPr>
        <p:spPr>
          <a:xfrm>
            <a:off x="13254680" y="4133335"/>
            <a:ext cx="2699385" cy="53086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按下按钮后说话</a:t>
            </a:r>
          </a:p>
        </p:txBody>
      </p:sp>
      <p:pic>
        <p:nvPicPr>
          <p:cNvPr id="2097216" name="图片 2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31189" y="1757045"/>
            <a:ext cx="5845902" cy="7520940"/>
          </a:xfrm>
          <a:prstGeom prst="rect">
            <a:avLst/>
          </a:prstGeom>
        </p:spPr>
      </p:pic>
      <p:cxnSp>
        <p:nvCxnSpPr>
          <p:cNvPr id="3145734" name="直接连接符 30"/>
          <p:cNvCxnSpPr/>
          <p:nvPr userDrawn="1"/>
        </p:nvCxnSpPr>
        <p:spPr>
          <a:xfrm>
            <a:off x="6781800" y="5715948"/>
            <a:ext cx="6407150" cy="0"/>
          </a:xfrm>
          <a:prstGeom prst="line">
            <a:avLst/>
          </a:prstGeom>
          <a:ln w="31750" cap="flat" cmpd="sng" algn="ctr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直接连接符 31"/>
          <p:cNvCxnSpPr/>
          <p:nvPr userDrawn="1"/>
        </p:nvCxnSpPr>
        <p:spPr>
          <a:xfrm>
            <a:off x="6851649" y="4381500"/>
            <a:ext cx="6407150" cy="0"/>
          </a:xfrm>
          <a:prstGeom prst="line">
            <a:avLst/>
          </a:prstGeom>
          <a:ln w="31750" cap="flat" cmpd="sng" algn="ctr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217" name="图片 32" descr="post_object_image_3969080429"/>
          <p:cNvPicPr>
            <a:picLocks noChangeAspect="1"/>
          </p:cNvPicPr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04781" y="539632"/>
            <a:ext cx="1102876" cy="1011813"/>
          </a:xfrm>
          <a:prstGeom prst="rect">
            <a:avLst/>
          </a:prstGeom>
        </p:spPr>
      </p:pic>
      <p:sp>
        <p:nvSpPr>
          <p:cNvPr id="1048830" name="文本框 33"/>
          <p:cNvSpPr txBox="1"/>
          <p:nvPr userDrawn="1"/>
        </p:nvSpPr>
        <p:spPr>
          <a:xfrm>
            <a:off x="1393190" y="691515"/>
            <a:ext cx="12353925" cy="672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互动演示：想让机器人</a:t>
            </a:r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“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开口</a:t>
            </a:r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”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？教你触发语音功能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7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8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8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8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28" grpId="0"/>
      <p:bldP spid="1048829" grpId="0"/>
      <p:bldP spid="10488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2"/>
          <p:cNvGrpSpPr/>
          <p:nvPr/>
        </p:nvGrpSpPr>
        <p:grpSpPr>
          <a:xfrm>
            <a:off x="0" y="6155121"/>
            <a:ext cx="18288000" cy="4411395"/>
            <a:chOff x="0" y="0"/>
            <a:chExt cx="24384000" cy="5881859"/>
          </a:xfrm>
        </p:grpSpPr>
        <p:sp>
          <p:nvSpPr>
            <p:cNvPr id="1048831" name="Freeform 3"/>
            <p:cNvSpPr/>
            <p:nvPr/>
          </p:nvSpPr>
          <p:spPr>
            <a:xfrm>
              <a:off x="0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832" name="Freeform 4"/>
            <p:cNvSpPr/>
            <p:nvPr/>
          </p:nvSpPr>
          <p:spPr>
            <a:xfrm>
              <a:off x="12090481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8833" name="TextBox 5"/>
          <p:cNvSpPr txBox="1"/>
          <p:nvPr/>
        </p:nvSpPr>
        <p:spPr>
          <a:xfrm>
            <a:off x="1028700" y="6540035"/>
            <a:ext cx="922425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zh-CN" altLang="en-US" sz="2400" b="1">
                <a:solidFill>
                  <a:srgbClr val="5F5F5F"/>
                </a:solidFill>
                <a:latin typeface="楷体" panose="02010609060101010101" charset="-122"/>
                <a:ea typeface="楷体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我会从零件变身成为一个可以陪伴你们成长的伙伴，你们有什么问题都可以问我，我会很乐意帮你答疑解惑的！</a:t>
            </a:r>
          </a:p>
        </p:txBody>
      </p:sp>
      <p:sp>
        <p:nvSpPr>
          <p:cNvPr id="1048834" name="Freeform 6"/>
          <p:cNvSpPr/>
          <p:nvPr/>
        </p:nvSpPr>
        <p:spPr>
          <a:xfrm>
            <a:off x="9478929" y="661146"/>
            <a:ext cx="8809071" cy="8964708"/>
          </a:xfrm>
          <a:custGeom>
            <a:avLst/>
            <a:gdLst/>
            <a:ahLst/>
            <a:cxnLst/>
            <a:rect l="l" t="t" r="r" b="b"/>
            <a:pathLst>
              <a:path w="8809071" h="8964708">
                <a:moveTo>
                  <a:pt x="0" y="0"/>
                </a:moveTo>
                <a:lnTo>
                  <a:pt x="8809071" y="0"/>
                </a:lnTo>
                <a:lnTo>
                  <a:pt x="8809071" y="8964708"/>
                </a:lnTo>
                <a:lnTo>
                  <a:pt x="0" y="89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44" name="Group 7"/>
          <p:cNvGrpSpPr/>
          <p:nvPr/>
        </p:nvGrpSpPr>
        <p:grpSpPr>
          <a:xfrm>
            <a:off x="1028700" y="1781238"/>
            <a:ext cx="2197747" cy="2197747"/>
            <a:chOff x="0" y="0"/>
            <a:chExt cx="481499" cy="481499"/>
          </a:xfrm>
        </p:grpSpPr>
        <p:sp>
          <p:nvSpPr>
            <p:cNvPr id="1048835" name="Freeform 8"/>
            <p:cNvSpPr/>
            <p:nvPr/>
          </p:nvSpPr>
          <p:spPr>
            <a:xfrm>
              <a:off x="0" y="0"/>
              <a:ext cx="481499" cy="481499"/>
            </a:xfrm>
            <a:custGeom>
              <a:avLst/>
              <a:gdLst/>
              <a:ahLst/>
              <a:cxnLst/>
              <a:rect l="l" t="t" r="r" b="b"/>
              <a:pathLst>
                <a:path w="481499" h="481499">
                  <a:moveTo>
                    <a:pt x="102157" y="0"/>
                  </a:moveTo>
                  <a:lnTo>
                    <a:pt x="379341" y="0"/>
                  </a:lnTo>
                  <a:cubicBezTo>
                    <a:pt x="435761" y="0"/>
                    <a:pt x="481499" y="45737"/>
                    <a:pt x="481499" y="102157"/>
                  </a:cubicBezTo>
                  <a:lnTo>
                    <a:pt x="481499" y="379341"/>
                  </a:lnTo>
                  <a:cubicBezTo>
                    <a:pt x="481499" y="435761"/>
                    <a:pt x="435761" y="481499"/>
                    <a:pt x="379341" y="481499"/>
                  </a:cubicBezTo>
                  <a:lnTo>
                    <a:pt x="102157" y="481499"/>
                  </a:lnTo>
                  <a:cubicBezTo>
                    <a:pt x="75063" y="481499"/>
                    <a:pt x="49079" y="470736"/>
                    <a:pt x="29921" y="451578"/>
                  </a:cubicBezTo>
                  <a:cubicBezTo>
                    <a:pt x="10763" y="432419"/>
                    <a:pt x="0" y="406435"/>
                    <a:pt x="0" y="379341"/>
                  </a:cubicBezTo>
                  <a:lnTo>
                    <a:pt x="0" y="102157"/>
                  </a:lnTo>
                  <a:cubicBezTo>
                    <a:pt x="0" y="45737"/>
                    <a:pt x="45737" y="0"/>
                    <a:pt x="102157" y="0"/>
                  </a:cubicBezTo>
                  <a:close/>
                </a:path>
              </a:pathLst>
            </a:custGeom>
            <a:solidFill>
              <a:srgbClr val="1055E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836" name="TextBox 9"/>
            <p:cNvSpPr txBox="1"/>
            <p:nvPr/>
          </p:nvSpPr>
          <p:spPr>
            <a:xfrm>
              <a:off x="0" y="-38100"/>
              <a:ext cx="481499" cy="519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48837" name="Freeform 10"/>
          <p:cNvSpPr/>
          <p:nvPr/>
        </p:nvSpPr>
        <p:spPr>
          <a:xfrm>
            <a:off x="3654143" y="2440211"/>
            <a:ext cx="2838069" cy="879801"/>
          </a:xfrm>
          <a:custGeom>
            <a:avLst/>
            <a:gdLst/>
            <a:ahLst/>
            <a:cxnLst/>
            <a:rect l="l" t="t" r="r" b="b"/>
            <a:pathLst>
              <a:path w="2838069" h="879801">
                <a:moveTo>
                  <a:pt x="0" y="0"/>
                </a:moveTo>
                <a:lnTo>
                  <a:pt x="2838069" y="0"/>
                </a:lnTo>
                <a:lnTo>
                  <a:pt x="2838069" y="879801"/>
                </a:lnTo>
                <a:lnTo>
                  <a:pt x="0" y="879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48838" name="TextBox 11"/>
          <p:cNvSpPr txBox="1"/>
          <p:nvPr/>
        </p:nvSpPr>
        <p:spPr>
          <a:xfrm>
            <a:off x="800100" y="4195752"/>
            <a:ext cx="10927023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85"/>
              </a:lnSpc>
            </a:pPr>
            <a:r>
              <a:rPr lang="zh-CN" altLang="en-US" sz="13000" b="1" spc="-687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可画标题黑-简" panose="020B0500000000000000"/>
                <a:sym typeface="思源黑体 Bold" panose="020B0800000000000000" charset="-122"/>
              </a:rPr>
              <a:t>小伙伴的诞生</a:t>
            </a:r>
            <a:endParaRPr lang="zh-CN" altLang="en-US" sz="117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grpSp>
        <p:nvGrpSpPr>
          <p:cNvPr id="145" name="Group 12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146" name="Group 13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839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40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47" name="Group 16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84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42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48" name="Group 19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843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44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048845" name="Freeform 22"/>
          <p:cNvSpPr/>
          <p:nvPr/>
        </p:nvSpPr>
        <p:spPr>
          <a:xfrm>
            <a:off x="10252951" y="2747775"/>
            <a:ext cx="7643426" cy="5417278"/>
          </a:xfrm>
          <a:custGeom>
            <a:avLst/>
            <a:gdLst/>
            <a:ahLst/>
            <a:cxnLst/>
            <a:rect l="l" t="t" r="r" b="b"/>
            <a:pathLst>
              <a:path w="7643426" h="5417278">
                <a:moveTo>
                  <a:pt x="0" y="0"/>
                </a:moveTo>
                <a:lnTo>
                  <a:pt x="7643426" y="0"/>
                </a:lnTo>
                <a:lnTo>
                  <a:pt x="7643426" y="5417278"/>
                </a:lnTo>
                <a:lnTo>
                  <a:pt x="0" y="5417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48846" name="Freeform 23"/>
          <p:cNvSpPr/>
          <p:nvPr/>
        </p:nvSpPr>
        <p:spPr>
          <a:xfrm rot="-2514440">
            <a:off x="10283985" y="1096135"/>
            <a:ext cx="1445747" cy="1763106"/>
          </a:xfrm>
          <a:custGeom>
            <a:avLst/>
            <a:gdLst/>
            <a:ahLst/>
            <a:cxnLst/>
            <a:rect l="l" t="t" r="r" b="b"/>
            <a:pathLst>
              <a:path w="1445747" h="1763106">
                <a:moveTo>
                  <a:pt x="0" y="0"/>
                </a:moveTo>
                <a:lnTo>
                  <a:pt x="1445747" y="0"/>
                </a:lnTo>
                <a:lnTo>
                  <a:pt x="1445747" y="1763105"/>
                </a:lnTo>
                <a:lnTo>
                  <a:pt x="0" y="1763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48847" name="TextBox 24"/>
          <p:cNvSpPr txBox="1"/>
          <p:nvPr/>
        </p:nvSpPr>
        <p:spPr>
          <a:xfrm>
            <a:off x="952500" y="1749087"/>
            <a:ext cx="2197747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5"/>
              </a:lnSpc>
            </a:pPr>
            <a:r>
              <a:rPr lang="en-US" sz="11440" b="1" spc="-457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02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2"/>
          <p:cNvGrpSpPr/>
          <p:nvPr/>
        </p:nvGrpSpPr>
        <p:grpSpPr>
          <a:xfrm>
            <a:off x="0" y="6155121"/>
            <a:ext cx="18288000" cy="4411395"/>
            <a:chOff x="0" y="0"/>
            <a:chExt cx="24384000" cy="5881859"/>
          </a:xfrm>
        </p:grpSpPr>
        <p:sp>
          <p:nvSpPr>
            <p:cNvPr id="1048848" name="Freeform 3"/>
            <p:cNvSpPr/>
            <p:nvPr/>
          </p:nvSpPr>
          <p:spPr>
            <a:xfrm>
              <a:off x="0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849" name="Freeform 4"/>
            <p:cNvSpPr/>
            <p:nvPr/>
          </p:nvSpPr>
          <p:spPr>
            <a:xfrm>
              <a:off x="12090481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1" name="Group 14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152" name="Group 15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850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51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53" name="Group 18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852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53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54" name="Group 21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854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55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pic>
        <p:nvPicPr>
          <p:cNvPr id="2097218" name="图片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319532" y="1866900"/>
            <a:ext cx="5571735" cy="7762240"/>
          </a:xfrm>
          <a:prstGeom prst="rect">
            <a:avLst/>
          </a:prstGeom>
        </p:spPr>
      </p:pic>
      <p:sp>
        <p:nvSpPr>
          <p:cNvPr id="1048856" name="矩形 8"/>
          <p:cNvSpPr/>
          <p:nvPr userDrawn="1"/>
        </p:nvSpPr>
        <p:spPr>
          <a:xfrm>
            <a:off x="2980094" y="1390748"/>
            <a:ext cx="538599" cy="160695"/>
          </a:xfrm>
          <a:prstGeom prst="rec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635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97219" name="图片 9" descr="post_object_image_3969080429"/>
          <p:cNvPicPr>
            <a:picLocks noChangeAspect="1"/>
          </p:cNvPicPr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074102" y="691614"/>
            <a:ext cx="1102876" cy="1011813"/>
          </a:xfrm>
          <a:prstGeom prst="rect">
            <a:avLst/>
          </a:prstGeom>
        </p:spPr>
      </p:pic>
      <p:sp>
        <p:nvSpPr>
          <p:cNvPr id="1048857" name="文本框 10"/>
          <p:cNvSpPr txBox="1"/>
          <p:nvPr userDrawn="1"/>
        </p:nvSpPr>
        <p:spPr>
          <a:xfrm>
            <a:off x="-533400" y="800100"/>
            <a:ext cx="12374880" cy="64008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lvl="4"/>
            <a:r>
              <a:rPr lang="zh-CN" altLang="en-US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初识零件：拼装机器人的</a:t>
            </a:r>
            <a:r>
              <a:rPr lang="en-US" altLang="zh-CN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“</a:t>
            </a:r>
            <a:r>
              <a:rPr lang="zh-CN" altLang="en-US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积木</a:t>
            </a:r>
            <a:r>
              <a:rPr lang="en-US" altLang="zh-CN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” </a:t>
            </a:r>
            <a:r>
              <a:rPr lang="zh-CN" altLang="en-US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清单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0" name="Freeform 5"/>
          <p:cNvSpPr/>
          <p:nvPr/>
        </p:nvSpPr>
        <p:spPr>
          <a:xfrm rot="-5400000">
            <a:off x="10865463" y="2577549"/>
            <a:ext cx="10726051" cy="5131901"/>
          </a:xfrm>
          <a:custGeom>
            <a:avLst/>
            <a:gdLst/>
            <a:ahLst/>
            <a:cxnLst/>
            <a:rect l="l" t="t" r="r" b="b"/>
            <a:pathLst>
              <a:path w="10726051" h="5131901">
                <a:moveTo>
                  <a:pt x="0" y="0"/>
                </a:moveTo>
                <a:lnTo>
                  <a:pt x="10726051" y="0"/>
                </a:lnTo>
                <a:lnTo>
                  <a:pt x="10726051" y="5131902"/>
                </a:lnTo>
                <a:lnTo>
                  <a:pt x="0" y="5131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62" name="Group 7"/>
          <p:cNvGrpSpPr/>
          <p:nvPr/>
        </p:nvGrpSpPr>
        <p:grpSpPr>
          <a:xfrm>
            <a:off x="672048" y="457501"/>
            <a:ext cx="789212" cy="789212"/>
            <a:chOff x="0" y="0"/>
            <a:chExt cx="172906" cy="172906"/>
          </a:xfrm>
        </p:grpSpPr>
        <p:sp>
          <p:nvSpPr>
            <p:cNvPr id="1048871" name="Freeform 8"/>
            <p:cNvSpPr/>
            <p:nvPr/>
          </p:nvSpPr>
          <p:spPr>
            <a:xfrm>
              <a:off x="0" y="0"/>
              <a:ext cx="172906" cy="172906"/>
            </a:xfrm>
            <a:custGeom>
              <a:avLst/>
              <a:gdLst/>
              <a:ahLst/>
              <a:cxnLst/>
              <a:rect l="l" t="t" r="r" b="b"/>
              <a:pathLst>
                <a:path w="172906" h="172906">
                  <a:moveTo>
                    <a:pt x="86453" y="0"/>
                  </a:moveTo>
                  <a:lnTo>
                    <a:pt x="86453" y="0"/>
                  </a:lnTo>
                  <a:cubicBezTo>
                    <a:pt x="134200" y="0"/>
                    <a:pt x="172906" y="38706"/>
                    <a:pt x="172906" y="86453"/>
                  </a:cubicBezTo>
                  <a:lnTo>
                    <a:pt x="172906" y="86453"/>
                  </a:lnTo>
                  <a:cubicBezTo>
                    <a:pt x="172906" y="109382"/>
                    <a:pt x="163798" y="131372"/>
                    <a:pt x="147585" y="147585"/>
                  </a:cubicBezTo>
                  <a:cubicBezTo>
                    <a:pt x="131372" y="163798"/>
                    <a:pt x="109382" y="172906"/>
                    <a:pt x="86453" y="172906"/>
                  </a:cubicBezTo>
                  <a:lnTo>
                    <a:pt x="86453" y="172906"/>
                  </a:lnTo>
                  <a:cubicBezTo>
                    <a:pt x="63524" y="172906"/>
                    <a:pt x="41535" y="163798"/>
                    <a:pt x="25322" y="147585"/>
                  </a:cubicBezTo>
                  <a:cubicBezTo>
                    <a:pt x="9108" y="131372"/>
                    <a:pt x="0" y="109382"/>
                    <a:pt x="0" y="86453"/>
                  </a:cubicBezTo>
                  <a:lnTo>
                    <a:pt x="0" y="86453"/>
                  </a:lnTo>
                  <a:cubicBezTo>
                    <a:pt x="0" y="63524"/>
                    <a:pt x="9108" y="41535"/>
                    <a:pt x="25322" y="25322"/>
                  </a:cubicBezTo>
                  <a:cubicBezTo>
                    <a:pt x="41535" y="9108"/>
                    <a:pt x="63524" y="0"/>
                    <a:pt x="864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55EB">
                    <a:alpha val="100000"/>
                  </a:srgbClr>
                </a:gs>
                <a:gs pos="100000">
                  <a:srgbClr val="1055E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872" name="TextBox 9"/>
            <p:cNvSpPr txBox="1"/>
            <p:nvPr/>
          </p:nvSpPr>
          <p:spPr>
            <a:xfrm>
              <a:off x="0" y="-38100"/>
              <a:ext cx="172906" cy="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3" name="Group 10"/>
          <p:cNvGrpSpPr/>
          <p:nvPr/>
        </p:nvGrpSpPr>
        <p:grpSpPr>
          <a:xfrm>
            <a:off x="16755403" y="563963"/>
            <a:ext cx="736545" cy="177377"/>
            <a:chOff x="0" y="0"/>
            <a:chExt cx="982060" cy="236503"/>
          </a:xfrm>
        </p:grpSpPr>
        <p:grpSp>
          <p:nvGrpSpPr>
            <p:cNvPr id="164" name="Group 11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873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74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65" name="Group 14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87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7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66" name="Group 17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877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78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048879" name="矩形 1"/>
          <p:cNvSpPr/>
          <p:nvPr userDrawn="1"/>
        </p:nvSpPr>
        <p:spPr>
          <a:xfrm>
            <a:off x="2751494" y="1390748"/>
            <a:ext cx="538599" cy="160695"/>
          </a:xfrm>
          <a:prstGeom prst="rec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635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97226" name="图片 2" descr="post_object_image_3969080429"/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45502" y="691614"/>
            <a:ext cx="1102876" cy="1011813"/>
          </a:xfrm>
          <a:prstGeom prst="rect">
            <a:avLst/>
          </a:prstGeom>
        </p:spPr>
      </p:pic>
      <p:pic>
        <p:nvPicPr>
          <p:cNvPr id="2097227" name="图片 2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41063" y="1994148"/>
            <a:ext cx="5880769" cy="6559865"/>
          </a:xfrm>
          <a:prstGeom prst="rect">
            <a:avLst/>
          </a:prstGeom>
        </p:spPr>
      </p:pic>
      <p:sp>
        <p:nvSpPr>
          <p:cNvPr id="1048880" name="文本框 60"/>
          <p:cNvSpPr txBox="1"/>
          <p:nvPr userDrawn="1"/>
        </p:nvSpPr>
        <p:spPr>
          <a:xfrm>
            <a:off x="1143000" y="802640"/>
            <a:ext cx="10638155" cy="672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电路连接：让机器人</a:t>
            </a:r>
            <a:r>
              <a:rPr lang="en-US" altLang="zh-CN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“</a:t>
            </a:r>
            <a:r>
              <a:rPr lang="zh-CN" altLang="en-US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动起来</a:t>
            </a:r>
            <a:r>
              <a:rPr lang="en-US" altLang="zh-CN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” </a:t>
            </a:r>
            <a:r>
              <a:rPr lang="zh-CN" altLang="en-US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的关键步骤</a:t>
            </a:r>
          </a:p>
        </p:txBody>
      </p:sp>
      <p:pic>
        <p:nvPicPr>
          <p:cNvPr id="2097228" name="图片 21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6462077" y="1931348"/>
            <a:ext cx="5776298" cy="6685462"/>
          </a:xfrm>
          <a:prstGeom prst="rect">
            <a:avLst/>
          </a:prstGeom>
        </p:spPr>
      </p:pic>
      <p:pic>
        <p:nvPicPr>
          <p:cNvPr id="2097229" name="图片 2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2446772" y="2263082"/>
            <a:ext cx="5061742" cy="6290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8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Freeform 5"/>
          <p:cNvSpPr/>
          <p:nvPr/>
        </p:nvSpPr>
        <p:spPr>
          <a:xfrm rot="-5400000">
            <a:off x="10865463" y="2577549"/>
            <a:ext cx="10726051" cy="5131901"/>
          </a:xfrm>
          <a:custGeom>
            <a:avLst/>
            <a:gdLst/>
            <a:ahLst/>
            <a:cxnLst/>
            <a:rect l="l" t="t" r="r" b="b"/>
            <a:pathLst>
              <a:path w="10726051" h="5131901">
                <a:moveTo>
                  <a:pt x="0" y="0"/>
                </a:moveTo>
                <a:lnTo>
                  <a:pt x="10726051" y="0"/>
                </a:lnTo>
                <a:lnTo>
                  <a:pt x="10726051" y="5131902"/>
                </a:lnTo>
                <a:lnTo>
                  <a:pt x="0" y="5131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68" name="Group 7"/>
          <p:cNvGrpSpPr/>
          <p:nvPr/>
        </p:nvGrpSpPr>
        <p:grpSpPr>
          <a:xfrm>
            <a:off x="672048" y="457501"/>
            <a:ext cx="789212" cy="789212"/>
            <a:chOff x="0" y="0"/>
            <a:chExt cx="172906" cy="172906"/>
          </a:xfrm>
        </p:grpSpPr>
        <p:sp>
          <p:nvSpPr>
            <p:cNvPr id="1048882" name="Freeform 8"/>
            <p:cNvSpPr/>
            <p:nvPr/>
          </p:nvSpPr>
          <p:spPr>
            <a:xfrm>
              <a:off x="0" y="0"/>
              <a:ext cx="172906" cy="172906"/>
            </a:xfrm>
            <a:custGeom>
              <a:avLst/>
              <a:gdLst/>
              <a:ahLst/>
              <a:cxnLst/>
              <a:rect l="l" t="t" r="r" b="b"/>
              <a:pathLst>
                <a:path w="172906" h="172906">
                  <a:moveTo>
                    <a:pt x="86453" y="0"/>
                  </a:moveTo>
                  <a:lnTo>
                    <a:pt x="86453" y="0"/>
                  </a:lnTo>
                  <a:cubicBezTo>
                    <a:pt x="134200" y="0"/>
                    <a:pt x="172906" y="38706"/>
                    <a:pt x="172906" y="86453"/>
                  </a:cubicBezTo>
                  <a:lnTo>
                    <a:pt x="172906" y="86453"/>
                  </a:lnTo>
                  <a:cubicBezTo>
                    <a:pt x="172906" y="109382"/>
                    <a:pt x="163798" y="131372"/>
                    <a:pt x="147585" y="147585"/>
                  </a:cubicBezTo>
                  <a:cubicBezTo>
                    <a:pt x="131372" y="163798"/>
                    <a:pt x="109382" y="172906"/>
                    <a:pt x="86453" y="172906"/>
                  </a:cubicBezTo>
                  <a:lnTo>
                    <a:pt x="86453" y="172906"/>
                  </a:lnTo>
                  <a:cubicBezTo>
                    <a:pt x="63524" y="172906"/>
                    <a:pt x="41535" y="163798"/>
                    <a:pt x="25322" y="147585"/>
                  </a:cubicBezTo>
                  <a:cubicBezTo>
                    <a:pt x="9108" y="131372"/>
                    <a:pt x="0" y="109382"/>
                    <a:pt x="0" y="86453"/>
                  </a:cubicBezTo>
                  <a:lnTo>
                    <a:pt x="0" y="86453"/>
                  </a:lnTo>
                  <a:cubicBezTo>
                    <a:pt x="0" y="63524"/>
                    <a:pt x="9108" y="41535"/>
                    <a:pt x="25322" y="25322"/>
                  </a:cubicBezTo>
                  <a:cubicBezTo>
                    <a:pt x="41535" y="9108"/>
                    <a:pt x="63524" y="0"/>
                    <a:pt x="864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55EB">
                    <a:alpha val="100000"/>
                  </a:srgbClr>
                </a:gs>
                <a:gs pos="100000">
                  <a:srgbClr val="1055E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883" name="TextBox 9"/>
            <p:cNvSpPr txBox="1"/>
            <p:nvPr/>
          </p:nvSpPr>
          <p:spPr>
            <a:xfrm>
              <a:off x="0" y="-38100"/>
              <a:ext cx="172906" cy="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9" name="Group 10"/>
          <p:cNvGrpSpPr/>
          <p:nvPr/>
        </p:nvGrpSpPr>
        <p:grpSpPr>
          <a:xfrm>
            <a:off x="16755403" y="563963"/>
            <a:ext cx="736545" cy="177377"/>
            <a:chOff x="0" y="0"/>
            <a:chExt cx="982060" cy="236503"/>
          </a:xfrm>
        </p:grpSpPr>
        <p:grpSp>
          <p:nvGrpSpPr>
            <p:cNvPr id="170" name="Group 11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884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85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71" name="Group 14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886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87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72" name="Group 17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88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88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pic>
        <p:nvPicPr>
          <p:cNvPr id="2097230" name="图片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9144000" y="2398554"/>
            <a:ext cx="6529901" cy="6529901"/>
          </a:xfrm>
          <a:prstGeom prst="rect">
            <a:avLst/>
          </a:prstGeom>
        </p:spPr>
      </p:pic>
      <p:pic>
        <p:nvPicPr>
          <p:cNvPr id="2097231" name="图片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020793" y="2241469"/>
            <a:ext cx="4996277" cy="6662333"/>
          </a:xfrm>
          <a:prstGeom prst="rect">
            <a:avLst/>
          </a:prstGeom>
        </p:spPr>
      </p:pic>
      <p:sp>
        <p:nvSpPr>
          <p:cNvPr id="1048890" name="矩形 3"/>
          <p:cNvSpPr/>
          <p:nvPr userDrawn="1"/>
        </p:nvSpPr>
        <p:spPr>
          <a:xfrm>
            <a:off x="2751494" y="1390748"/>
            <a:ext cx="538599" cy="160695"/>
          </a:xfrm>
          <a:prstGeom prst="rec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635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48891" name="文本框 20"/>
          <p:cNvSpPr txBox="1"/>
          <p:nvPr userDrawn="1"/>
        </p:nvSpPr>
        <p:spPr>
          <a:xfrm>
            <a:off x="1302662" y="1741943"/>
            <a:ext cx="3802737" cy="49952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cs typeface="Arial" panose="020B0704020202020204" pitchFamily="34" charset="0"/>
              </a:rPr>
              <a:t>组装左侧开关与左侧板</a:t>
            </a:r>
            <a:endParaRPr lang="zh-CN" altLang="en-US" dirty="0">
              <a:cs typeface="Arial" panose="020B0704020202020204" pitchFamily="34" charset="0"/>
            </a:endParaRPr>
          </a:p>
        </p:txBody>
      </p:sp>
      <p:pic>
        <p:nvPicPr>
          <p:cNvPr id="2097232" name="图片 23" descr="post_object_image_3969080429"/>
          <p:cNvPicPr>
            <a:picLocks noChangeAspect="1"/>
          </p:cNvPicPr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845502" y="691614"/>
            <a:ext cx="1102876" cy="1011813"/>
          </a:xfrm>
          <a:prstGeom prst="rect">
            <a:avLst/>
          </a:prstGeom>
        </p:spPr>
      </p:pic>
      <p:sp>
        <p:nvSpPr>
          <p:cNvPr id="1048892" name="文本框 24"/>
          <p:cNvSpPr txBox="1"/>
          <p:nvPr userDrawn="1"/>
        </p:nvSpPr>
        <p:spPr>
          <a:xfrm>
            <a:off x="1219200" y="800100"/>
            <a:ext cx="10763885" cy="672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分步组装：从底座到大框架的搭建技巧</a:t>
            </a:r>
          </a:p>
        </p:txBody>
      </p:sp>
      <p:sp>
        <p:nvSpPr>
          <p:cNvPr id="1048893" name="文本框 19"/>
          <p:cNvSpPr txBox="1"/>
          <p:nvPr/>
        </p:nvSpPr>
        <p:spPr>
          <a:xfrm>
            <a:off x="2094146" y="9270006"/>
            <a:ext cx="10439400" cy="76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注意凹槽位置，上下拨动开关是否有反应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1" grpId="0"/>
      <p:bldP spid="1048892" grpId="0"/>
      <p:bldP spid="104889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Freeform 5"/>
          <p:cNvSpPr/>
          <p:nvPr/>
        </p:nvSpPr>
        <p:spPr>
          <a:xfrm rot="-5400000">
            <a:off x="10865463" y="2577549"/>
            <a:ext cx="10726051" cy="5131901"/>
          </a:xfrm>
          <a:custGeom>
            <a:avLst/>
            <a:gdLst/>
            <a:ahLst/>
            <a:cxnLst/>
            <a:rect l="l" t="t" r="r" b="b"/>
            <a:pathLst>
              <a:path w="10726051" h="5131901">
                <a:moveTo>
                  <a:pt x="0" y="0"/>
                </a:moveTo>
                <a:lnTo>
                  <a:pt x="10726051" y="0"/>
                </a:lnTo>
                <a:lnTo>
                  <a:pt x="10726051" y="5131902"/>
                </a:lnTo>
                <a:lnTo>
                  <a:pt x="0" y="5131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0" name="Group 7"/>
          <p:cNvGrpSpPr/>
          <p:nvPr/>
        </p:nvGrpSpPr>
        <p:grpSpPr>
          <a:xfrm>
            <a:off x="672048" y="457501"/>
            <a:ext cx="789212" cy="789212"/>
            <a:chOff x="0" y="0"/>
            <a:chExt cx="172906" cy="172906"/>
          </a:xfrm>
        </p:grpSpPr>
        <p:sp>
          <p:nvSpPr>
            <p:cNvPr id="1048680" name="Freeform 8"/>
            <p:cNvSpPr/>
            <p:nvPr/>
          </p:nvSpPr>
          <p:spPr>
            <a:xfrm>
              <a:off x="0" y="0"/>
              <a:ext cx="172906" cy="172906"/>
            </a:xfrm>
            <a:custGeom>
              <a:avLst/>
              <a:gdLst/>
              <a:ahLst/>
              <a:cxnLst/>
              <a:rect l="l" t="t" r="r" b="b"/>
              <a:pathLst>
                <a:path w="172906" h="172906">
                  <a:moveTo>
                    <a:pt x="86453" y="0"/>
                  </a:moveTo>
                  <a:lnTo>
                    <a:pt x="86453" y="0"/>
                  </a:lnTo>
                  <a:cubicBezTo>
                    <a:pt x="134200" y="0"/>
                    <a:pt x="172906" y="38706"/>
                    <a:pt x="172906" y="86453"/>
                  </a:cubicBezTo>
                  <a:lnTo>
                    <a:pt x="172906" y="86453"/>
                  </a:lnTo>
                  <a:cubicBezTo>
                    <a:pt x="172906" y="109382"/>
                    <a:pt x="163798" y="131372"/>
                    <a:pt x="147585" y="147585"/>
                  </a:cubicBezTo>
                  <a:cubicBezTo>
                    <a:pt x="131372" y="163798"/>
                    <a:pt x="109382" y="172906"/>
                    <a:pt x="86453" y="172906"/>
                  </a:cubicBezTo>
                  <a:lnTo>
                    <a:pt x="86453" y="172906"/>
                  </a:lnTo>
                  <a:cubicBezTo>
                    <a:pt x="63524" y="172906"/>
                    <a:pt x="41535" y="163798"/>
                    <a:pt x="25322" y="147585"/>
                  </a:cubicBezTo>
                  <a:cubicBezTo>
                    <a:pt x="9108" y="131372"/>
                    <a:pt x="0" y="109382"/>
                    <a:pt x="0" y="86453"/>
                  </a:cubicBezTo>
                  <a:lnTo>
                    <a:pt x="0" y="86453"/>
                  </a:lnTo>
                  <a:cubicBezTo>
                    <a:pt x="0" y="63524"/>
                    <a:pt x="9108" y="41535"/>
                    <a:pt x="25322" y="25322"/>
                  </a:cubicBezTo>
                  <a:cubicBezTo>
                    <a:pt x="41535" y="9108"/>
                    <a:pt x="63524" y="0"/>
                    <a:pt x="864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55EB">
                    <a:alpha val="100000"/>
                  </a:srgbClr>
                </a:gs>
                <a:gs pos="100000">
                  <a:srgbClr val="1055E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681" name="TextBox 9"/>
            <p:cNvSpPr txBox="1"/>
            <p:nvPr/>
          </p:nvSpPr>
          <p:spPr>
            <a:xfrm>
              <a:off x="0" y="-38100"/>
              <a:ext cx="172906" cy="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1" name="Group 10"/>
          <p:cNvGrpSpPr/>
          <p:nvPr/>
        </p:nvGrpSpPr>
        <p:grpSpPr>
          <a:xfrm>
            <a:off x="16755403" y="563963"/>
            <a:ext cx="736545" cy="177377"/>
            <a:chOff x="0" y="0"/>
            <a:chExt cx="982060" cy="236503"/>
          </a:xfrm>
        </p:grpSpPr>
        <p:grpSp>
          <p:nvGrpSpPr>
            <p:cNvPr id="82" name="Group 11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68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8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83" name="Group 14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684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85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84" name="Group 17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686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687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pic>
        <p:nvPicPr>
          <p:cNvPr id="2097173" name="图片 5"/>
          <p:cNvPicPr>
            <a:picLocks noChangeAspect="1"/>
          </p:cNvPicPr>
          <p:nvPr/>
        </p:nvPicPr>
        <p:blipFill>
          <a:blip r:embed="rId3" cstate="print"/>
          <a:srcRect l="9313"/>
          <a:stretch>
            <a:fillRect/>
          </a:stretch>
        </p:blipFill>
        <p:spPr>
          <a:xfrm>
            <a:off x="1037295" y="2704210"/>
            <a:ext cx="4505597" cy="5699336"/>
          </a:xfrm>
          <a:prstGeom prst="rect">
            <a:avLst/>
          </a:prstGeom>
        </p:spPr>
      </p:pic>
      <p:sp>
        <p:nvSpPr>
          <p:cNvPr id="1048688" name="矩形 3"/>
          <p:cNvSpPr/>
          <p:nvPr userDrawn="1"/>
        </p:nvSpPr>
        <p:spPr>
          <a:xfrm>
            <a:off x="2751494" y="1390748"/>
            <a:ext cx="538599" cy="160695"/>
          </a:xfrm>
          <a:prstGeom prst="rec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635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48689" name="文本框 20"/>
          <p:cNvSpPr txBox="1"/>
          <p:nvPr userDrawn="1"/>
        </p:nvSpPr>
        <p:spPr>
          <a:xfrm>
            <a:off x="1302663" y="1741943"/>
            <a:ext cx="2847630" cy="46101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</a:rPr>
              <a:t>——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cs typeface="Arial" panose="020B0704020202020204" pitchFamily="34" charset="0"/>
              </a:rPr>
              <a:t>组装身体</a:t>
            </a:r>
            <a:endParaRPr lang="zh-CN" altLang="en-US">
              <a:cs typeface="Arial" panose="020B0704020202020204" pitchFamily="34" charset="0"/>
            </a:endParaRPr>
          </a:p>
        </p:txBody>
      </p:sp>
      <p:pic>
        <p:nvPicPr>
          <p:cNvPr id="2097174" name="图片 23" descr="post_object_image_3969080429"/>
          <p:cNvPicPr>
            <a:picLocks noChangeAspect="1"/>
          </p:cNvPicPr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845502" y="691614"/>
            <a:ext cx="1102876" cy="1011813"/>
          </a:xfrm>
          <a:prstGeom prst="rect">
            <a:avLst/>
          </a:prstGeom>
        </p:spPr>
      </p:pic>
      <p:sp>
        <p:nvSpPr>
          <p:cNvPr id="1048690" name="文本框 24"/>
          <p:cNvSpPr txBox="1"/>
          <p:nvPr userDrawn="1"/>
        </p:nvSpPr>
        <p:spPr>
          <a:xfrm>
            <a:off x="1219200" y="800100"/>
            <a:ext cx="10763885" cy="672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4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分步组装：从底座到大框架的搭建技巧</a:t>
            </a:r>
          </a:p>
        </p:txBody>
      </p:sp>
      <p:pic>
        <p:nvPicPr>
          <p:cNvPr id="2097175" name="图片 22" descr="图片包含 盒子, 游戏机, 蓝色  AI 生成的内容可能不正确。"/>
          <p:cNvPicPr>
            <a:picLocks noChangeAspect="1"/>
          </p:cNvPicPr>
          <p:nvPr/>
        </p:nvPicPr>
        <p:blipFill>
          <a:blip r:embed="rId5" cstate="print"/>
          <a:srcRect l="10117" r="15926"/>
          <a:stretch>
            <a:fillRect/>
          </a:stretch>
        </p:blipFill>
        <p:spPr>
          <a:xfrm>
            <a:off x="6153884" y="2703319"/>
            <a:ext cx="4215717" cy="5700226"/>
          </a:xfrm>
          <a:prstGeom prst="rect">
            <a:avLst/>
          </a:prstGeom>
        </p:spPr>
      </p:pic>
      <p:pic>
        <p:nvPicPr>
          <p:cNvPr id="2097176" name="图片 25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0980593" y="2704209"/>
            <a:ext cx="5409185" cy="5409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9" grpId="0"/>
      <p:bldP spid="104869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 5"/>
          <p:cNvSpPr/>
          <p:nvPr/>
        </p:nvSpPr>
        <p:spPr>
          <a:xfrm rot="-5400000">
            <a:off x="10842725" y="2577549"/>
            <a:ext cx="10726051" cy="5131901"/>
          </a:xfrm>
          <a:custGeom>
            <a:avLst/>
            <a:gdLst/>
            <a:ahLst/>
            <a:cxnLst/>
            <a:rect l="l" t="t" r="r" b="b"/>
            <a:pathLst>
              <a:path w="10726051" h="5131901">
                <a:moveTo>
                  <a:pt x="0" y="0"/>
                </a:moveTo>
                <a:lnTo>
                  <a:pt x="10726051" y="0"/>
                </a:lnTo>
                <a:lnTo>
                  <a:pt x="10726051" y="5131902"/>
                </a:lnTo>
                <a:lnTo>
                  <a:pt x="0" y="5131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>
              <a:latin typeface="黑体" charset="0"/>
              <a:ea typeface="黑体" charset="0"/>
            </a:endParaRPr>
          </a:p>
        </p:txBody>
      </p:sp>
      <p:grpSp>
        <p:nvGrpSpPr>
          <p:cNvPr id="43" name="Group 7"/>
          <p:cNvGrpSpPr/>
          <p:nvPr/>
        </p:nvGrpSpPr>
        <p:grpSpPr>
          <a:xfrm>
            <a:off x="672048" y="457501"/>
            <a:ext cx="789212" cy="789212"/>
            <a:chOff x="0" y="0"/>
            <a:chExt cx="172906" cy="172906"/>
          </a:xfrm>
        </p:grpSpPr>
        <p:sp>
          <p:nvSpPr>
            <p:cNvPr id="1048585" name="Freeform 8"/>
            <p:cNvSpPr/>
            <p:nvPr/>
          </p:nvSpPr>
          <p:spPr>
            <a:xfrm>
              <a:off x="0" y="0"/>
              <a:ext cx="172906" cy="172906"/>
            </a:xfrm>
            <a:custGeom>
              <a:avLst/>
              <a:gdLst/>
              <a:ahLst/>
              <a:cxnLst/>
              <a:rect l="l" t="t" r="r" b="b"/>
              <a:pathLst>
                <a:path w="172906" h="172906">
                  <a:moveTo>
                    <a:pt x="86453" y="0"/>
                  </a:moveTo>
                  <a:lnTo>
                    <a:pt x="86453" y="0"/>
                  </a:lnTo>
                  <a:cubicBezTo>
                    <a:pt x="134200" y="0"/>
                    <a:pt x="172906" y="38706"/>
                    <a:pt x="172906" y="86453"/>
                  </a:cubicBezTo>
                  <a:lnTo>
                    <a:pt x="172906" y="86453"/>
                  </a:lnTo>
                  <a:cubicBezTo>
                    <a:pt x="172906" y="109382"/>
                    <a:pt x="163798" y="131372"/>
                    <a:pt x="147585" y="147585"/>
                  </a:cubicBezTo>
                  <a:cubicBezTo>
                    <a:pt x="131372" y="163798"/>
                    <a:pt x="109382" y="172906"/>
                    <a:pt x="86453" y="172906"/>
                  </a:cubicBezTo>
                  <a:lnTo>
                    <a:pt x="86453" y="172906"/>
                  </a:lnTo>
                  <a:cubicBezTo>
                    <a:pt x="63524" y="172906"/>
                    <a:pt x="41535" y="163798"/>
                    <a:pt x="25322" y="147585"/>
                  </a:cubicBezTo>
                  <a:cubicBezTo>
                    <a:pt x="9108" y="131372"/>
                    <a:pt x="0" y="109382"/>
                    <a:pt x="0" y="86453"/>
                  </a:cubicBezTo>
                  <a:lnTo>
                    <a:pt x="0" y="86453"/>
                  </a:lnTo>
                  <a:cubicBezTo>
                    <a:pt x="0" y="63524"/>
                    <a:pt x="9108" y="41535"/>
                    <a:pt x="25322" y="25322"/>
                  </a:cubicBezTo>
                  <a:cubicBezTo>
                    <a:pt x="41535" y="9108"/>
                    <a:pt x="63524" y="0"/>
                    <a:pt x="864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55EB">
                    <a:alpha val="100000"/>
                  </a:srgbClr>
                </a:gs>
                <a:gs pos="100000">
                  <a:srgbClr val="1055EB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>
                <a:latin typeface="黑体" charset="0"/>
                <a:ea typeface="黑体" charset="0"/>
              </a:endParaRPr>
            </a:p>
          </p:txBody>
        </p:sp>
        <p:sp>
          <p:nvSpPr>
            <p:cNvPr id="1048586" name="TextBox 9"/>
            <p:cNvSpPr txBox="1"/>
            <p:nvPr/>
          </p:nvSpPr>
          <p:spPr>
            <a:xfrm>
              <a:off x="0" y="-38100"/>
              <a:ext cx="172906" cy="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charset="0"/>
                <a:ea typeface="黑体" charset="0"/>
              </a:endParaRPr>
            </a:p>
          </p:txBody>
        </p:sp>
      </p:grpSp>
      <p:grpSp>
        <p:nvGrpSpPr>
          <p:cNvPr id="44" name="Group 10"/>
          <p:cNvGrpSpPr/>
          <p:nvPr/>
        </p:nvGrpSpPr>
        <p:grpSpPr>
          <a:xfrm>
            <a:off x="16755403" y="563963"/>
            <a:ext cx="736545" cy="177377"/>
            <a:chOff x="0" y="0"/>
            <a:chExt cx="982060" cy="236503"/>
          </a:xfrm>
        </p:grpSpPr>
        <p:grpSp>
          <p:nvGrpSpPr>
            <p:cNvPr id="45" name="Group 11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587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>
                  <a:latin typeface="黑体" charset="0"/>
                  <a:ea typeface="黑体" charset="0"/>
                </a:endParaRPr>
              </a:p>
            </p:txBody>
          </p:sp>
          <p:sp>
            <p:nvSpPr>
              <p:cNvPr id="1048588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黑体" charset="0"/>
                  <a:ea typeface="黑体" charset="0"/>
                </a:endParaRPr>
              </a:p>
            </p:txBody>
          </p:sp>
        </p:grpSp>
        <p:grpSp>
          <p:nvGrpSpPr>
            <p:cNvPr id="46" name="Group 14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589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>
                  <a:latin typeface="黑体" charset="0"/>
                  <a:ea typeface="黑体" charset="0"/>
                </a:endParaRPr>
              </a:p>
            </p:txBody>
          </p:sp>
          <p:sp>
            <p:nvSpPr>
              <p:cNvPr id="1048590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黑体" charset="0"/>
                  <a:ea typeface="黑体" charset="0"/>
                </a:endParaRPr>
              </a:p>
            </p:txBody>
          </p:sp>
        </p:grpSp>
        <p:grpSp>
          <p:nvGrpSpPr>
            <p:cNvPr id="47" name="Group 17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591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黑体" charset="0"/>
                  <a:ea typeface="黑体" charset="0"/>
                </a:endParaRPr>
              </a:p>
            </p:txBody>
          </p:sp>
          <p:sp>
            <p:nvSpPr>
              <p:cNvPr id="1048592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黑体" charset="0"/>
                  <a:ea typeface="黑体" charset="0"/>
                </a:endParaRPr>
              </a:p>
            </p:txBody>
          </p:sp>
        </p:grpSp>
      </p:grpSp>
      <p:sp>
        <p:nvSpPr>
          <p:cNvPr id="1048593" name="矩形 5"/>
          <p:cNvSpPr/>
          <p:nvPr userDrawn="1"/>
        </p:nvSpPr>
        <p:spPr>
          <a:xfrm>
            <a:off x="2751494" y="1390748"/>
            <a:ext cx="538599" cy="160695"/>
          </a:xfrm>
          <a:prstGeom prst="rect">
            <a:avLst/>
          </a:prstGeom>
          <a:solidFill>
            <a:schemeClr val="accent1">
              <a:lumMod val="40000"/>
              <a:lumOff val="60000"/>
              <a:alpha val="100000"/>
            </a:schemeClr>
          </a:solidFill>
          <a:ln w="635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000" dirty="0">
              <a:solidFill>
                <a:srgbClr val="000000"/>
              </a:solidFill>
              <a:latin typeface="黑体" charset="0"/>
              <a:ea typeface="黑体" charset="0"/>
            </a:endParaRPr>
          </a:p>
        </p:txBody>
      </p:sp>
      <p:pic>
        <p:nvPicPr>
          <p:cNvPr id="2097152" name="图片 1" descr="post_object_image_3969080429"/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45502" y="691614"/>
            <a:ext cx="1102876" cy="1011813"/>
          </a:xfrm>
          <a:prstGeom prst="rect">
            <a:avLst/>
          </a:prstGeom>
        </p:spPr>
      </p:pic>
      <p:sp>
        <p:nvSpPr>
          <p:cNvPr id="1048595" name="文本框 21"/>
          <p:cNvSpPr txBox="1"/>
          <p:nvPr/>
        </p:nvSpPr>
        <p:spPr>
          <a:xfrm>
            <a:off x="1134110" y="843915"/>
            <a:ext cx="10763885" cy="672465"/>
          </a:xfrm>
          <a:prstGeom prst="rect">
            <a:avLst/>
          </a:prstGeom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>
                <a:solidFill>
                  <a:srgbClr val="1F497D"/>
                </a:solidFill>
                <a:latin typeface="黑体" charset="0"/>
                <a:ea typeface="黑体" charset="0"/>
                <a:cs typeface="微软雅黑" pitchFamily="34" charset="-122"/>
              </a:rPr>
              <a:t>携手闯关：这些问题你能回答多少？</a:t>
            </a:r>
          </a:p>
        </p:txBody>
      </p:sp>
      <p:sp>
        <p:nvSpPr>
          <p:cNvPr id="1048596" name="文本框 1048595"/>
          <p:cNvSpPr txBox="1"/>
          <p:nvPr/>
        </p:nvSpPr>
        <p:spPr>
          <a:xfrm>
            <a:off x="1122453" y="3307969"/>
            <a:ext cx="802154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sz="4400" dirty="0">
                <a:solidFill>
                  <a:srgbClr val="000000"/>
                </a:solidFill>
                <a:latin typeface="黑体" charset="0"/>
                <a:ea typeface="黑体" charset="0"/>
              </a:rPr>
              <a:t>小伙伴</a:t>
            </a:r>
            <a:r>
              <a:rPr lang="zh-CN" altLang="en-US" sz="4400" dirty="0">
                <a:solidFill>
                  <a:srgbClr val="000000"/>
                </a:solidFill>
                <a:latin typeface="黑体" charset="0"/>
                <a:ea typeface="黑体" charset="0"/>
              </a:rPr>
              <a:t>为什么可以</a:t>
            </a:r>
            <a:r>
              <a:rPr lang="zh-CN" sz="4400" dirty="0">
                <a:solidFill>
                  <a:srgbClr val="000000"/>
                </a:solidFill>
                <a:latin typeface="黑体" charset="0"/>
                <a:ea typeface="黑体" charset="0"/>
              </a:rPr>
              <a:t>听懂你说话？</a:t>
            </a:r>
            <a:endParaRPr lang="zh-CN" sz="2800" dirty="0">
              <a:solidFill>
                <a:srgbClr val="000000"/>
              </a:solidFill>
              <a:latin typeface="黑体" charset="0"/>
              <a:ea typeface="黑体" charset="0"/>
            </a:endParaRPr>
          </a:p>
        </p:txBody>
      </p:sp>
      <p:sp>
        <p:nvSpPr>
          <p:cNvPr id="1048597" name="文本框 1048596"/>
          <p:cNvSpPr txBox="1"/>
          <p:nvPr/>
        </p:nvSpPr>
        <p:spPr>
          <a:xfrm>
            <a:off x="1226462" y="7755709"/>
            <a:ext cx="7598914" cy="156463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4400" dirty="0">
                <a:solidFill>
                  <a:srgbClr val="000000"/>
                </a:solidFill>
                <a:latin typeface="黑体" charset="0"/>
                <a:ea typeface="黑体" charset="0"/>
              </a:rPr>
              <a:t>给一个问题（如小兔子拔萝卜）让小伙伴讲一个故事</a:t>
            </a:r>
          </a:p>
        </p:txBody>
      </p:sp>
      <p:sp>
        <p:nvSpPr>
          <p:cNvPr id="1048598" name="文本框 1048597"/>
          <p:cNvSpPr txBox="1"/>
          <p:nvPr/>
        </p:nvSpPr>
        <p:spPr>
          <a:xfrm>
            <a:off x="1134109" y="5531838"/>
            <a:ext cx="9009631" cy="156464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4400" dirty="0">
                <a:solidFill>
                  <a:srgbClr val="000000"/>
                </a:solidFill>
                <a:latin typeface="黑体" charset="0"/>
                <a:ea typeface="黑体" charset="0"/>
              </a:rPr>
              <a:t>小伙伴都可以回答哪些问题？</a:t>
            </a:r>
            <a:endParaRPr lang="zh-CN" sz="2800" dirty="0">
              <a:solidFill>
                <a:srgbClr val="000000"/>
              </a:solidFill>
              <a:latin typeface="黑体" charset="0"/>
              <a:ea typeface="黑体" charset="0"/>
            </a:endParaRPr>
          </a:p>
          <a:p>
            <a:r>
              <a:rPr lang="zh-CN" sz="4400" dirty="0">
                <a:solidFill>
                  <a:srgbClr val="000000"/>
                </a:solidFill>
                <a:latin typeface="黑体" charset="0"/>
                <a:ea typeface="黑体" charset="0"/>
              </a:rPr>
              <a:t>他是如何思考你的问题并且回答你</a:t>
            </a:r>
            <a:endParaRPr lang="zh-CN" sz="2800" dirty="0">
              <a:solidFill>
                <a:srgbClr val="000000"/>
              </a:solidFill>
              <a:latin typeface="黑体" charset="0"/>
              <a:ea typeface="黑体" charset="0"/>
            </a:endParaRPr>
          </a:p>
        </p:txBody>
      </p:sp>
      <p:cxnSp>
        <p:nvCxnSpPr>
          <p:cNvPr id="3145728" name="直接箭头连接符 3145727"/>
          <p:cNvCxnSpPr/>
          <p:nvPr/>
        </p:nvCxnSpPr>
        <p:spPr>
          <a:xfrm flipV="1">
            <a:off x="9586635" y="2553336"/>
            <a:ext cx="1074496" cy="1120652"/>
          </a:xfrm>
          <a:prstGeom prst="straightConnector1">
            <a:avLst/>
          </a:prstGeom>
          <a:ln w="63500">
            <a:solidFill>
              <a:srgbClr val="D04617"/>
            </a:solidFill>
            <a:tailEnd type="triangle" w="lg" len="lg"/>
          </a:ln>
        </p:spPr>
      </p:cxnSp>
      <p:pic>
        <p:nvPicPr>
          <p:cNvPr id="2097153" name="图片 2097152"/>
          <p:cNvPicPr/>
          <p:nvPr/>
        </p:nvPicPr>
        <p:blipFill>
          <a:blip r:embed="rId4"/>
          <a:stretch>
            <a:fillRect/>
          </a:stretch>
        </p:blipFill>
        <p:spPr>
          <a:xfrm>
            <a:off x="10965491" y="919548"/>
            <a:ext cx="3437808" cy="1922549"/>
          </a:xfrm>
          <a:prstGeom prst="rect">
            <a:avLst/>
          </a:prstGeom>
        </p:spPr>
      </p:pic>
      <p:pic>
        <p:nvPicPr>
          <p:cNvPr id="2097154" name="图片 2097153"/>
          <p:cNvPicPr/>
          <p:nvPr/>
        </p:nvPicPr>
        <p:blipFill>
          <a:blip r:embed="rId5"/>
          <a:stretch>
            <a:fillRect/>
          </a:stretch>
        </p:blipFill>
        <p:spPr>
          <a:xfrm>
            <a:off x="14403299" y="919549"/>
            <a:ext cx="3278204" cy="2388420"/>
          </a:xfrm>
          <a:prstGeom prst="rect">
            <a:avLst/>
          </a:prstGeom>
        </p:spPr>
      </p:pic>
      <p:sp>
        <p:nvSpPr>
          <p:cNvPr id="1048599" name="文本框 1048598"/>
          <p:cNvSpPr txBox="1"/>
          <p:nvPr/>
        </p:nvSpPr>
        <p:spPr>
          <a:xfrm>
            <a:off x="10965491" y="2842096"/>
            <a:ext cx="4226066" cy="5613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000000"/>
                </a:solidFill>
                <a:latin typeface="黑体" charset="0"/>
                <a:ea typeface="黑体" charset="0"/>
              </a:rPr>
              <a:t>语音识别技术</a:t>
            </a:r>
          </a:p>
        </p:txBody>
      </p:sp>
      <p:cxnSp>
        <p:nvCxnSpPr>
          <p:cNvPr id="3145729" name="直接箭头连接符 3145728"/>
          <p:cNvCxnSpPr/>
          <p:nvPr/>
        </p:nvCxnSpPr>
        <p:spPr>
          <a:xfrm flipV="1">
            <a:off x="9081868" y="6016357"/>
            <a:ext cx="1344540" cy="59107"/>
          </a:xfrm>
          <a:prstGeom prst="straightConnector1">
            <a:avLst/>
          </a:prstGeom>
          <a:ln w="63500">
            <a:solidFill>
              <a:srgbClr val="D04617"/>
            </a:solidFill>
            <a:tailEnd type="triangle" w="lg" len="lg"/>
          </a:ln>
        </p:spPr>
      </p:cxnSp>
      <p:pic>
        <p:nvPicPr>
          <p:cNvPr id="2097155" name="图片 2097154"/>
          <p:cNvPicPr/>
          <p:nvPr/>
        </p:nvPicPr>
        <p:blipFill>
          <a:blip r:embed="rId6"/>
          <a:stretch>
            <a:fillRect/>
          </a:stretch>
        </p:blipFill>
        <p:spPr>
          <a:xfrm>
            <a:off x="11074186" y="3403436"/>
            <a:ext cx="5131564" cy="2468943"/>
          </a:xfrm>
          <a:prstGeom prst="rect">
            <a:avLst/>
          </a:prstGeom>
        </p:spPr>
      </p:pic>
      <p:sp>
        <p:nvSpPr>
          <p:cNvPr id="1048600" name="文本框 1048599"/>
          <p:cNvSpPr txBox="1"/>
          <p:nvPr/>
        </p:nvSpPr>
        <p:spPr>
          <a:xfrm>
            <a:off x="10965491" y="5872379"/>
            <a:ext cx="4000000" cy="56134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800">
                <a:solidFill>
                  <a:srgbClr val="000000"/>
                </a:solidFill>
                <a:latin typeface="黑体" charset="0"/>
                <a:ea typeface="黑体" charset="0"/>
              </a:rPr>
              <a:t>自然语言技术</a:t>
            </a:r>
          </a:p>
        </p:txBody>
      </p:sp>
      <p:cxnSp>
        <p:nvCxnSpPr>
          <p:cNvPr id="3145730" name="直接箭头连接符 3145729"/>
          <p:cNvCxnSpPr/>
          <p:nvPr/>
        </p:nvCxnSpPr>
        <p:spPr>
          <a:xfrm flipV="1">
            <a:off x="9316591" y="8478921"/>
            <a:ext cx="1344540" cy="59107"/>
          </a:xfrm>
          <a:prstGeom prst="straightConnector1">
            <a:avLst/>
          </a:prstGeom>
          <a:ln w="63500">
            <a:solidFill>
              <a:srgbClr val="D04617"/>
            </a:solidFill>
            <a:tailEnd type="triangle" w="lg" len="lg"/>
          </a:ln>
        </p:spPr>
      </p:cxnSp>
      <p:pic>
        <p:nvPicPr>
          <p:cNvPr id="2097243" name="图片 2097242"/>
          <p:cNvPicPr/>
          <p:nvPr/>
        </p:nvPicPr>
        <p:blipFill>
          <a:blip r:embed="rId7"/>
          <a:stretch>
            <a:fillRect/>
          </a:stretch>
        </p:blipFill>
        <p:spPr>
          <a:xfrm>
            <a:off x="10884753" y="6663898"/>
            <a:ext cx="4306804" cy="2183620"/>
          </a:xfrm>
          <a:prstGeom prst="rect">
            <a:avLst/>
          </a:prstGeom>
        </p:spPr>
      </p:pic>
      <p:sp>
        <p:nvSpPr>
          <p:cNvPr id="1048995" name="文本框 1048994"/>
          <p:cNvSpPr txBox="1"/>
          <p:nvPr/>
        </p:nvSpPr>
        <p:spPr>
          <a:xfrm>
            <a:off x="10965491" y="8759008"/>
            <a:ext cx="4572000" cy="5613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sz="280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AIGC（AI创意生成）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97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97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48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8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6" grpId="0"/>
      <p:bldP spid="1048597" grpId="0"/>
      <p:bldP spid="1048598" grpId="0"/>
      <p:bldP spid="1048599" grpId="0"/>
      <p:bldP spid="1048600" grpId="0"/>
      <p:bldP spid="10489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9720" y="1257300"/>
            <a:ext cx="1828800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sz="4500" dirty="0">
                <a:solidFill>
                  <a:srgbClr val="00AEE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课堂总结：AI与机器人的三大关键词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357141" y="4114800"/>
            <a:ext cx="1028700" cy="1371600"/>
          </a:xfrm>
          <a:custGeom>
            <a:avLst/>
            <a:gdLst/>
            <a:ahLst/>
            <a:cxnLst/>
            <a:rect l="l" t="t" r="r" b="b"/>
            <a:pathLst>
              <a:path w="685800" h="914400">
                <a:moveTo>
                  <a:pt x="28575" y="114300"/>
                </a:moveTo>
                <a:cubicBezTo>
                  <a:pt x="28575" y="51256"/>
                  <a:pt x="79831" y="0"/>
                  <a:pt x="142875" y="0"/>
                </a:cubicBezTo>
                <a:lnTo>
                  <a:pt x="542925" y="0"/>
                </a:lnTo>
                <a:cubicBezTo>
                  <a:pt x="605969" y="0"/>
                  <a:pt x="657225" y="51256"/>
                  <a:pt x="657225" y="114300"/>
                </a:cubicBezTo>
                <a:lnTo>
                  <a:pt x="657225" y="800100"/>
                </a:lnTo>
                <a:cubicBezTo>
                  <a:pt x="657225" y="863144"/>
                  <a:pt x="605969" y="914400"/>
                  <a:pt x="542925" y="914400"/>
                </a:cubicBezTo>
                <a:lnTo>
                  <a:pt x="142875" y="914400"/>
                </a:lnTo>
                <a:cubicBezTo>
                  <a:pt x="79831" y="914400"/>
                  <a:pt x="28575" y="863144"/>
                  <a:pt x="28575" y="800100"/>
                </a:cubicBezTo>
                <a:lnTo>
                  <a:pt x="28575" y="114300"/>
                </a:lnTo>
                <a:close/>
                <a:moveTo>
                  <a:pt x="142875" y="114300"/>
                </a:moveTo>
                <a:lnTo>
                  <a:pt x="142875" y="657225"/>
                </a:lnTo>
                <a:lnTo>
                  <a:pt x="542925" y="657225"/>
                </a:lnTo>
                <a:lnTo>
                  <a:pt x="542925" y="114300"/>
                </a:lnTo>
                <a:lnTo>
                  <a:pt x="142875" y="114300"/>
                </a:lnTo>
                <a:close/>
                <a:moveTo>
                  <a:pt x="342900" y="842963"/>
                </a:moveTo>
                <a:cubicBezTo>
                  <a:pt x="374511" y="842963"/>
                  <a:pt x="400050" y="817424"/>
                  <a:pt x="400050" y="785813"/>
                </a:cubicBezTo>
                <a:cubicBezTo>
                  <a:pt x="400050" y="754201"/>
                  <a:pt x="374511" y="728663"/>
                  <a:pt x="342900" y="728663"/>
                </a:cubicBezTo>
                <a:cubicBezTo>
                  <a:pt x="311289" y="728663"/>
                  <a:pt x="285750" y="754201"/>
                  <a:pt x="285750" y="785813"/>
                </a:cubicBezTo>
                <a:cubicBezTo>
                  <a:pt x="285750" y="817424"/>
                  <a:pt x="311289" y="842963"/>
                  <a:pt x="342900" y="842963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4" name="Text 2"/>
          <p:cNvSpPr/>
          <p:nvPr/>
        </p:nvSpPr>
        <p:spPr>
          <a:xfrm>
            <a:off x="299741" y="5791200"/>
            <a:ext cx="51435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4080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生活AI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80741" y="6553200"/>
            <a:ext cx="43815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推荐、刷脸、语音助手，AI已无处不在。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661869" y="5219700"/>
            <a:ext cx="1447800" cy="1143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000" dirty="0">
                <a:solidFill>
                  <a:srgbClr val="D1D5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8286602" y="4114800"/>
            <a:ext cx="1714500" cy="13716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628650" y="0"/>
                </a:moveTo>
                <a:cubicBezTo>
                  <a:pt x="628650" y="-31611"/>
                  <a:pt x="603111" y="-57150"/>
                  <a:pt x="571500" y="-57150"/>
                </a:cubicBezTo>
                <a:cubicBezTo>
                  <a:pt x="539889" y="-57150"/>
                  <a:pt x="514350" y="-31611"/>
                  <a:pt x="514350" y="0"/>
                </a:cubicBezTo>
                <a:lnTo>
                  <a:pt x="514350" y="114300"/>
                </a:lnTo>
                <a:lnTo>
                  <a:pt x="342900" y="114300"/>
                </a:lnTo>
                <a:cubicBezTo>
                  <a:pt x="248245" y="114300"/>
                  <a:pt x="171450" y="191095"/>
                  <a:pt x="171450" y="285750"/>
                </a:cubicBezTo>
                <a:lnTo>
                  <a:pt x="171450" y="685800"/>
                </a:lnTo>
                <a:cubicBezTo>
                  <a:pt x="171450" y="780455"/>
                  <a:pt x="248245" y="857250"/>
                  <a:pt x="342900" y="857250"/>
                </a:cubicBezTo>
                <a:lnTo>
                  <a:pt x="800100" y="857250"/>
                </a:lnTo>
                <a:cubicBezTo>
                  <a:pt x="894755" y="857250"/>
                  <a:pt x="971550" y="780455"/>
                  <a:pt x="971550" y="685800"/>
                </a:cubicBezTo>
                <a:lnTo>
                  <a:pt x="971550" y="285750"/>
                </a:lnTo>
                <a:cubicBezTo>
                  <a:pt x="971550" y="191095"/>
                  <a:pt x="894755" y="114300"/>
                  <a:pt x="800100" y="114300"/>
                </a:cubicBezTo>
                <a:lnTo>
                  <a:pt x="628650" y="114300"/>
                </a:lnTo>
                <a:lnTo>
                  <a:pt x="628650" y="0"/>
                </a:lnTo>
                <a:close/>
                <a:moveTo>
                  <a:pt x="285750" y="657225"/>
                </a:moveTo>
                <a:cubicBezTo>
                  <a:pt x="285750" y="633472"/>
                  <a:pt x="304860" y="614363"/>
                  <a:pt x="328613" y="614363"/>
                </a:cubicBezTo>
                <a:lnTo>
                  <a:pt x="385763" y="614363"/>
                </a:lnTo>
                <a:cubicBezTo>
                  <a:pt x="409515" y="614363"/>
                  <a:pt x="428625" y="633472"/>
                  <a:pt x="428625" y="657225"/>
                </a:cubicBezTo>
                <a:cubicBezTo>
                  <a:pt x="428625" y="680978"/>
                  <a:pt x="409515" y="700088"/>
                  <a:pt x="385763" y="700088"/>
                </a:cubicBezTo>
                <a:lnTo>
                  <a:pt x="328613" y="700088"/>
                </a:lnTo>
                <a:cubicBezTo>
                  <a:pt x="304860" y="700088"/>
                  <a:pt x="285750" y="680978"/>
                  <a:pt x="285750" y="657225"/>
                </a:cubicBezTo>
                <a:close/>
                <a:moveTo>
                  <a:pt x="500063" y="657225"/>
                </a:moveTo>
                <a:cubicBezTo>
                  <a:pt x="500063" y="633472"/>
                  <a:pt x="519172" y="614363"/>
                  <a:pt x="542925" y="614363"/>
                </a:cubicBezTo>
                <a:lnTo>
                  <a:pt x="600075" y="614363"/>
                </a:lnTo>
                <a:cubicBezTo>
                  <a:pt x="623828" y="614363"/>
                  <a:pt x="642938" y="633472"/>
                  <a:pt x="642938" y="657225"/>
                </a:cubicBezTo>
                <a:cubicBezTo>
                  <a:pt x="642938" y="680978"/>
                  <a:pt x="623828" y="700088"/>
                  <a:pt x="600075" y="700088"/>
                </a:cubicBezTo>
                <a:lnTo>
                  <a:pt x="542925" y="700088"/>
                </a:lnTo>
                <a:cubicBezTo>
                  <a:pt x="519172" y="700088"/>
                  <a:pt x="500063" y="680978"/>
                  <a:pt x="500063" y="657225"/>
                </a:cubicBezTo>
                <a:close/>
                <a:moveTo>
                  <a:pt x="714375" y="657225"/>
                </a:moveTo>
                <a:cubicBezTo>
                  <a:pt x="714375" y="633472"/>
                  <a:pt x="733485" y="614363"/>
                  <a:pt x="757238" y="614363"/>
                </a:cubicBezTo>
                <a:lnTo>
                  <a:pt x="814388" y="614363"/>
                </a:lnTo>
                <a:cubicBezTo>
                  <a:pt x="838140" y="614363"/>
                  <a:pt x="857250" y="633472"/>
                  <a:pt x="857250" y="657225"/>
                </a:cubicBezTo>
                <a:cubicBezTo>
                  <a:pt x="857250" y="680978"/>
                  <a:pt x="838140" y="700088"/>
                  <a:pt x="814388" y="700088"/>
                </a:cubicBezTo>
                <a:lnTo>
                  <a:pt x="757238" y="700088"/>
                </a:lnTo>
                <a:cubicBezTo>
                  <a:pt x="733485" y="700088"/>
                  <a:pt x="714375" y="680978"/>
                  <a:pt x="714375" y="657225"/>
                </a:cubicBezTo>
                <a:close/>
                <a:moveTo>
                  <a:pt x="400050" y="314325"/>
                </a:moveTo>
                <a:cubicBezTo>
                  <a:pt x="447363" y="314325"/>
                  <a:pt x="485775" y="352737"/>
                  <a:pt x="485775" y="400050"/>
                </a:cubicBezTo>
                <a:cubicBezTo>
                  <a:pt x="485775" y="447363"/>
                  <a:pt x="447363" y="485775"/>
                  <a:pt x="400050" y="485775"/>
                </a:cubicBezTo>
                <a:cubicBezTo>
                  <a:pt x="352737" y="485775"/>
                  <a:pt x="314325" y="447363"/>
                  <a:pt x="314325" y="400050"/>
                </a:cubicBezTo>
                <a:cubicBezTo>
                  <a:pt x="314325" y="352737"/>
                  <a:pt x="352737" y="314325"/>
                  <a:pt x="400050" y="314325"/>
                </a:cubicBezTo>
                <a:close/>
                <a:moveTo>
                  <a:pt x="657225" y="400050"/>
                </a:moveTo>
                <a:cubicBezTo>
                  <a:pt x="657225" y="352737"/>
                  <a:pt x="695637" y="314325"/>
                  <a:pt x="742950" y="314325"/>
                </a:cubicBezTo>
                <a:cubicBezTo>
                  <a:pt x="790263" y="314325"/>
                  <a:pt x="828675" y="352737"/>
                  <a:pt x="828675" y="400050"/>
                </a:cubicBezTo>
                <a:cubicBezTo>
                  <a:pt x="828675" y="447363"/>
                  <a:pt x="790263" y="485775"/>
                  <a:pt x="742950" y="485775"/>
                </a:cubicBezTo>
                <a:cubicBezTo>
                  <a:pt x="695637" y="485775"/>
                  <a:pt x="657225" y="447363"/>
                  <a:pt x="657225" y="400050"/>
                </a:cubicBezTo>
                <a:close/>
                <a:moveTo>
                  <a:pt x="114300" y="400050"/>
                </a:moveTo>
                <a:cubicBezTo>
                  <a:pt x="114300" y="368439"/>
                  <a:pt x="88761" y="342900"/>
                  <a:pt x="57150" y="342900"/>
                </a:cubicBezTo>
                <a:cubicBezTo>
                  <a:pt x="25539" y="342900"/>
                  <a:pt x="0" y="368439"/>
                  <a:pt x="0" y="400050"/>
                </a:cubicBezTo>
                <a:lnTo>
                  <a:pt x="0" y="571500"/>
                </a:lnTo>
                <a:cubicBezTo>
                  <a:pt x="0" y="603111"/>
                  <a:pt x="25539" y="628650"/>
                  <a:pt x="57150" y="628650"/>
                </a:cubicBezTo>
                <a:cubicBezTo>
                  <a:pt x="88761" y="628650"/>
                  <a:pt x="114300" y="603111"/>
                  <a:pt x="114300" y="571500"/>
                </a:cubicBezTo>
                <a:lnTo>
                  <a:pt x="114300" y="400050"/>
                </a:lnTo>
                <a:close/>
                <a:moveTo>
                  <a:pt x="1085850" y="342900"/>
                </a:moveTo>
                <a:cubicBezTo>
                  <a:pt x="1054239" y="342900"/>
                  <a:pt x="1028700" y="368439"/>
                  <a:pt x="1028700" y="400050"/>
                </a:cubicBezTo>
                <a:lnTo>
                  <a:pt x="1028700" y="571500"/>
                </a:lnTo>
                <a:cubicBezTo>
                  <a:pt x="1028700" y="603111"/>
                  <a:pt x="1054239" y="628650"/>
                  <a:pt x="1085850" y="628650"/>
                </a:cubicBezTo>
                <a:cubicBezTo>
                  <a:pt x="1117461" y="628650"/>
                  <a:pt x="1143000" y="603111"/>
                  <a:pt x="1143000" y="571500"/>
                </a:cubicBezTo>
                <a:lnTo>
                  <a:pt x="1143000" y="400050"/>
                </a:lnTo>
                <a:cubicBezTo>
                  <a:pt x="1143000" y="368439"/>
                  <a:pt x="1117461" y="342900"/>
                  <a:pt x="1085850" y="342900"/>
                </a:cubicBezTo>
                <a:close/>
              </a:path>
            </a:pathLst>
          </a:custGeom>
          <a:solidFill>
            <a:srgbClr val="00AEEF"/>
          </a:solidFill>
        </p:spPr>
      </p:sp>
      <p:sp>
        <p:nvSpPr>
          <p:cNvPr id="8" name="Text 6"/>
          <p:cNvSpPr/>
          <p:nvPr/>
        </p:nvSpPr>
        <p:spPr>
          <a:xfrm>
            <a:off x="6572102" y="5791200"/>
            <a:ext cx="51435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00AEE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机器人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6953102" y="6553200"/>
            <a:ext cx="43815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“身体”靠AI“大脑”指挥，才能灵活行动。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934230" y="5219700"/>
            <a:ext cx="1447800" cy="1143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000" dirty="0">
                <a:solidFill>
                  <a:srgbClr val="D1D5D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=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>
            <a:off x="14644688" y="4343400"/>
            <a:ext cx="1543050" cy="1371600"/>
          </a:xfrm>
          <a:custGeom>
            <a:avLst/>
            <a:gdLst/>
            <a:ahLst/>
            <a:cxnLst/>
            <a:rect l="l" t="t" r="r" b="b"/>
            <a:pathLst>
              <a:path w="1028700" h="914400">
                <a:moveTo>
                  <a:pt x="480239" y="152162"/>
                </a:moveTo>
                <a:lnTo>
                  <a:pt x="271998" y="383619"/>
                </a:lnTo>
                <a:cubicBezTo>
                  <a:pt x="263783" y="392728"/>
                  <a:pt x="264140" y="406837"/>
                  <a:pt x="272891" y="415588"/>
                </a:cubicBezTo>
                <a:cubicBezTo>
                  <a:pt x="327362" y="470059"/>
                  <a:pt x="415766" y="470059"/>
                  <a:pt x="470237" y="415588"/>
                </a:cubicBezTo>
                <a:lnTo>
                  <a:pt x="527030" y="358795"/>
                </a:lnTo>
                <a:cubicBezTo>
                  <a:pt x="534531" y="351294"/>
                  <a:pt x="543997" y="347186"/>
                  <a:pt x="553641" y="346472"/>
                </a:cubicBezTo>
                <a:cubicBezTo>
                  <a:pt x="565785" y="345400"/>
                  <a:pt x="578287" y="349508"/>
                  <a:pt x="587573" y="358795"/>
                </a:cubicBezTo>
                <a:lnTo>
                  <a:pt x="902970" y="671513"/>
                </a:lnTo>
                <a:lnTo>
                  <a:pt x="1028700" y="571500"/>
                </a:lnTo>
                <a:lnTo>
                  <a:pt x="1028700" y="57150"/>
                </a:lnTo>
                <a:lnTo>
                  <a:pt x="828675" y="171450"/>
                </a:lnTo>
                <a:lnTo>
                  <a:pt x="786170" y="143054"/>
                </a:lnTo>
                <a:cubicBezTo>
                  <a:pt x="757952" y="124301"/>
                  <a:pt x="724912" y="114300"/>
                  <a:pt x="690979" y="114300"/>
                </a:cubicBezTo>
                <a:lnTo>
                  <a:pt x="565249" y="114300"/>
                </a:lnTo>
                <a:cubicBezTo>
                  <a:pt x="563285" y="114300"/>
                  <a:pt x="561142" y="114300"/>
                  <a:pt x="559177" y="114479"/>
                </a:cubicBezTo>
                <a:cubicBezTo>
                  <a:pt x="528995" y="116086"/>
                  <a:pt x="500598" y="129659"/>
                  <a:pt x="480239" y="152162"/>
                </a:cubicBezTo>
                <a:close/>
                <a:moveTo>
                  <a:pt x="208240" y="326291"/>
                </a:moveTo>
                <a:lnTo>
                  <a:pt x="398978" y="114300"/>
                </a:lnTo>
                <a:lnTo>
                  <a:pt x="328255" y="114300"/>
                </a:lnTo>
                <a:cubicBezTo>
                  <a:pt x="282714" y="114300"/>
                  <a:pt x="239137" y="132338"/>
                  <a:pt x="206990" y="164485"/>
                </a:cubicBezTo>
                <a:lnTo>
                  <a:pt x="200025" y="171450"/>
                </a:lnTo>
                <a:lnTo>
                  <a:pt x="0" y="57150"/>
                </a:lnTo>
                <a:lnTo>
                  <a:pt x="0" y="571500"/>
                </a:lnTo>
                <a:lnTo>
                  <a:pt x="279321" y="804208"/>
                </a:lnTo>
                <a:cubicBezTo>
                  <a:pt x="320397" y="838498"/>
                  <a:pt x="372189" y="857250"/>
                  <a:pt x="425589" y="857250"/>
                </a:cubicBezTo>
                <a:lnTo>
                  <a:pt x="453628" y="857250"/>
                </a:lnTo>
                <a:lnTo>
                  <a:pt x="441127" y="844748"/>
                </a:lnTo>
                <a:cubicBezTo>
                  <a:pt x="424339" y="827961"/>
                  <a:pt x="424339" y="800814"/>
                  <a:pt x="441127" y="784205"/>
                </a:cubicBezTo>
                <a:cubicBezTo>
                  <a:pt x="457914" y="767596"/>
                  <a:pt x="485061" y="767417"/>
                  <a:pt x="501670" y="784205"/>
                </a:cubicBezTo>
                <a:lnTo>
                  <a:pt x="574893" y="857429"/>
                </a:lnTo>
                <a:lnTo>
                  <a:pt x="590967" y="857429"/>
                </a:lnTo>
                <a:cubicBezTo>
                  <a:pt x="625078" y="857429"/>
                  <a:pt x="658475" y="849749"/>
                  <a:pt x="688836" y="835462"/>
                </a:cubicBezTo>
                <a:lnTo>
                  <a:pt x="641152" y="787598"/>
                </a:lnTo>
                <a:cubicBezTo>
                  <a:pt x="624364" y="770811"/>
                  <a:pt x="624364" y="743664"/>
                  <a:pt x="641152" y="727055"/>
                </a:cubicBezTo>
                <a:cubicBezTo>
                  <a:pt x="657939" y="710446"/>
                  <a:pt x="685086" y="710267"/>
                  <a:pt x="701695" y="727055"/>
                </a:cubicBezTo>
                <a:lnTo>
                  <a:pt x="758845" y="784205"/>
                </a:lnTo>
                <a:lnTo>
                  <a:pt x="790099" y="752951"/>
                </a:lnTo>
                <a:cubicBezTo>
                  <a:pt x="805994" y="737056"/>
                  <a:pt x="810637" y="714018"/>
                  <a:pt x="803672" y="693837"/>
                </a:cubicBezTo>
                <a:lnTo>
                  <a:pt x="557391" y="449520"/>
                </a:lnTo>
                <a:lnTo>
                  <a:pt x="530781" y="476131"/>
                </a:lnTo>
                <a:cubicBezTo>
                  <a:pt x="442734" y="564178"/>
                  <a:pt x="300216" y="564178"/>
                  <a:pt x="212169" y="476131"/>
                </a:cubicBezTo>
                <a:cubicBezTo>
                  <a:pt x="171093" y="435054"/>
                  <a:pt x="169485" y="369153"/>
                  <a:pt x="208240" y="326112"/>
                </a:cubicBezTo>
                <a:close/>
              </a:path>
            </a:pathLst>
          </a:custGeom>
          <a:solidFill>
            <a:srgbClr val="FFC200"/>
          </a:solidFill>
        </p:spPr>
      </p:sp>
      <p:sp>
        <p:nvSpPr>
          <p:cNvPr id="12" name="Text 10"/>
          <p:cNvSpPr/>
          <p:nvPr/>
        </p:nvSpPr>
        <p:spPr>
          <a:xfrm>
            <a:off x="12844463" y="6019800"/>
            <a:ext cx="51435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C2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未来关系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2844463" y="6781800"/>
            <a:ext cx="5143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AI是“协助”而非“取代”人类。</a:t>
            </a:r>
            <a:endParaRPr 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81025"/>
            <a:ext cx="1828800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4500" dirty="0">
                <a:solidFill>
                  <a:srgbClr val="00AEE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聊一聊：AI能帮我们做所有事吗？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0" y="1724025"/>
            <a:ext cx="9220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4080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机器人擅长做的事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381000" y="3003501"/>
            <a:ext cx="8458200" cy="1143000"/>
          </a:xfrm>
          <a:custGeom>
            <a:avLst/>
            <a:gdLst/>
            <a:ahLst/>
            <a:cxnLst/>
            <a:rect l="l" t="t" r="r" b="b"/>
            <a:pathLst>
              <a:path w="5638800" h="7620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660403"/>
                </a:lnTo>
                <a:cubicBezTo>
                  <a:pt x="5638800" y="716513"/>
                  <a:pt x="5593313" y="762000"/>
                  <a:pt x="55372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785813" y="3289251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21357" y="47625"/>
                  <a:pt x="0" y="68982"/>
                  <a:pt x="0" y="95250"/>
                </a:cubicBezTo>
                <a:lnTo>
                  <a:pt x="0" y="100757"/>
                </a:lnTo>
                <a:cubicBezTo>
                  <a:pt x="0" y="105817"/>
                  <a:pt x="3274" y="110133"/>
                  <a:pt x="7516" y="112886"/>
                </a:cubicBezTo>
                <a:cubicBezTo>
                  <a:pt x="17338" y="119286"/>
                  <a:pt x="23812" y="130299"/>
                  <a:pt x="23812" y="142875"/>
                </a:cubicBezTo>
                <a:cubicBezTo>
                  <a:pt x="23812" y="155451"/>
                  <a:pt x="17338" y="166464"/>
                  <a:pt x="7516" y="172864"/>
                </a:cubicBezTo>
                <a:cubicBezTo>
                  <a:pt x="3274" y="175617"/>
                  <a:pt x="0" y="179933"/>
                  <a:pt x="0" y="184993"/>
                </a:cubicBezTo>
                <a:lnTo>
                  <a:pt x="0" y="226219"/>
                </a:lnTo>
                <a:lnTo>
                  <a:pt x="381000" y="226219"/>
                </a:lnTo>
                <a:lnTo>
                  <a:pt x="381000" y="184993"/>
                </a:lnTo>
                <a:cubicBezTo>
                  <a:pt x="381000" y="179933"/>
                  <a:pt x="377726" y="175617"/>
                  <a:pt x="373484" y="172864"/>
                </a:cubicBezTo>
                <a:cubicBezTo>
                  <a:pt x="363662" y="166464"/>
                  <a:pt x="357188" y="155451"/>
                  <a:pt x="357188" y="142875"/>
                </a:cubicBezTo>
                <a:cubicBezTo>
                  <a:pt x="357188" y="130299"/>
                  <a:pt x="363662" y="119286"/>
                  <a:pt x="373484" y="112886"/>
                </a:cubicBezTo>
                <a:cubicBezTo>
                  <a:pt x="377726" y="110133"/>
                  <a:pt x="381000" y="105817"/>
                  <a:pt x="381000" y="100757"/>
                </a:cubicBezTo>
                <a:lnTo>
                  <a:pt x="381000" y="95250"/>
                </a:lnTo>
                <a:cubicBezTo>
                  <a:pt x="381000" y="68982"/>
                  <a:pt x="359643" y="47625"/>
                  <a:pt x="333375" y="47625"/>
                </a:cubicBezTo>
                <a:lnTo>
                  <a:pt x="47625" y="47625"/>
                </a:lnTo>
                <a:close/>
                <a:moveTo>
                  <a:pt x="381000" y="309563"/>
                </a:moveTo>
                <a:lnTo>
                  <a:pt x="381000" y="261938"/>
                </a:lnTo>
                <a:lnTo>
                  <a:pt x="0" y="261938"/>
                </a:lnTo>
                <a:lnTo>
                  <a:pt x="0" y="309563"/>
                </a:lnTo>
                <a:cubicBezTo>
                  <a:pt x="0" y="322734"/>
                  <a:pt x="10641" y="333375"/>
                  <a:pt x="23812" y="333375"/>
                </a:cubicBezTo>
                <a:lnTo>
                  <a:pt x="71438" y="333375"/>
                </a:lnTo>
                <a:lnTo>
                  <a:pt x="71438" y="315516"/>
                </a:lnTo>
                <a:cubicBezTo>
                  <a:pt x="71438" y="305619"/>
                  <a:pt x="79400" y="297656"/>
                  <a:pt x="89297" y="297656"/>
                </a:cubicBezTo>
                <a:cubicBezTo>
                  <a:pt x="99194" y="297656"/>
                  <a:pt x="107156" y="305619"/>
                  <a:pt x="107156" y="315516"/>
                </a:cubicBezTo>
                <a:lnTo>
                  <a:pt x="107156" y="333375"/>
                </a:lnTo>
                <a:lnTo>
                  <a:pt x="172641" y="333375"/>
                </a:lnTo>
                <a:lnTo>
                  <a:pt x="172641" y="315516"/>
                </a:lnTo>
                <a:cubicBezTo>
                  <a:pt x="172641" y="305619"/>
                  <a:pt x="180603" y="297656"/>
                  <a:pt x="190500" y="297656"/>
                </a:cubicBezTo>
                <a:cubicBezTo>
                  <a:pt x="200397" y="297656"/>
                  <a:pt x="208359" y="305619"/>
                  <a:pt x="208359" y="315516"/>
                </a:cubicBezTo>
                <a:lnTo>
                  <a:pt x="208359" y="333375"/>
                </a:lnTo>
                <a:lnTo>
                  <a:pt x="273844" y="333375"/>
                </a:lnTo>
                <a:lnTo>
                  <a:pt x="273844" y="315516"/>
                </a:lnTo>
                <a:cubicBezTo>
                  <a:pt x="273844" y="305619"/>
                  <a:pt x="281806" y="297656"/>
                  <a:pt x="291703" y="297656"/>
                </a:cubicBezTo>
                <a:cubicBezTo>
                  <a:pt x="301600" y="297656"/>
                  <a:pt x="309563" y="305619"/>
                  <a:pt x="309563" y="315516"/>
                </a:cubicBezTo>
                <a:lnTo>
                  <a:pt x="309563" y="333375"/>
                </a:lnTo>
                <a:lnTo>
                  <a:pt x="357188" y="333375"/>
                </a:lnTo>
                <a:cubicBezTo>
                  <a:pt x="370359" y="333375"/>
                  <a:pt x="381000" y="322734"/>
                  <a:pt x="381000" y="309563"/>
                </a:cubicBezTo>
                <a:close/>
                <a:moveTo>
                  <a:pt x="119063" y="119063"/>
                </a:moveTo>
                <a:lnTo>
                  <a:pt x="119063" y="166688"/>
                </a:lnTo>
                <a:cubicBezTo>
                  <a:pt x="119063" y="179859"/>
                  <a:pt x="108421" y="190500"/>
                  <a:pt x="95250" y="190500"/>
                </a:cubicBezTo>
                <a:cubicBezTo>
                  <a:pt x="82079" y="190500"/>
                  <a:pt x="71438" y="179859"/>
                  <a:pt x="71438" y="166688"/>
                </a:cubicBezTo>
                <a:lnTo>
                  <a:pt x="71438" y="119063"/>
                </a:lnTo>
                <a:cubicBezTo>
                  <a:pt x="71438" y="105891"/>
                  <a:pt x="82079" y="95250"/>
                  <a:pt x="95250" y="95250"/>
                </a:cubicBezTo>
                <a:cubicBezTo>
                  <a:pt x="108421" y="95250"/>
                  <a:pt x="119063" y="105891"/>
                  <a:pt x="119063" y="119063"/>
                </a:cubicBezTo>
                <a:close/>
                <a:moveTo>
                  <a:pt x="214313" y="119063"/>
                </a:moveTo>
                <a:lnTo>
                  <a:pt x="214313" y="166688"/>
                </a:lnTo>
                <a:cubicBezTo>
                  <a:pt x="214313" y="179859"/>
                  <a:pt x="203671" y="190500"/>
                  <a:pt x="190500" y="190500"/>
                </a:cubicBezTo>
                <a:cubicBezTo>
                  <a:pt x="177329" y="190500"/>
                  <a:pt x="166688" y="179859"/>
                  <a:pt x="166688" y="166688"/>
                </a:cubicBezTo>
                <a:lnTo>
                  <a:pt x="166688" y="119063"/>
                </a:lnTo>
                <a:cubicBezTo>
                  <a:pt x="166688" y="105891"/>
                  <a:pt x="177329" y="95250"/>
                  <a:pt x="190500" y="95250"/>
                </a:cubicBezTo>
                <a:cubicBezTo>
                  <a:pt x="203671" y="95250"/>
                  <a:pt x="214313" y="105891"/>
                  <a:pt x="214313" y="119063"/>
                </a:cubicBezTo>
                <a:close/>
                <a:moveTo>
                  <a:pt x="309563" y="119063"/>
                </a:moveTo>
                <a:lnTo>
                  <a:pt x="309563" y="166688"/>
                </a:lnTo>
                <a:cubicBezTo>
                  <a:pt x="309563" y="179859"/>
                  <a:pt x="298921" y="190500"/>
                  <a:pt x="285750" y="190500"/>
                </a:cubicBezTo>
                <a:cubicBezTo>
                  <a:pt x="272579" y="190500"/>
                  <a:pt x="261938" y="179859"/>
                  <a:pt x="261938" y="166688"/>
                </a:cubicBezTo>
                <a:lnTo>
                  <a:pt x="261938" y="119063"/>
                </a:lnTo>
                <a:cubicBezTo>
                  <a:pt x="261938" y="105891"/>
                  <a:pt x="272579" y="95250"/>
                  <a:pt x="285750" y="95250"/>
                </a:cubicBezTo>
                <a:cubicBezTo>
                  <a:pt x="298921" y="95250"/>
                  <a:pt x="309563" y="105891"/>
                  <a:pt x="309563" y="119063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6" name="Text 4"/>
          <p:cNvSpPr/>
          <p:nvPr/>
        </p:nvSpPr>
        <p:spPr>
          <a:xfrm>
            <a:off x="1752600" y="3346401"/>
            <a:ext cx="25908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超级记忆大王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381000" y="5181452"/>
            <a:ext cx="8458200" cy="1143000"/>
          </a:xfrm>
          <a:custGeom>
            <a:avLst/>
            <a:gdLst/>
            <a:ahLst/>
            <a:cxnLst/>
            <a:rect l="l" t="t" r="r" b="b"/>
            <a:pathLst>
              <a:path w="5638800" h="7620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660403"/>
                </a:lnTo>
                <a:cubicBezTo>
                  <a:pt x="5638800" y="716513"/>
                  <a:pt x="5593313" y="762000"/>
                  <a:pt x="55372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785813" y="546720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57262" y="142875"/>
                </a:moveTo>
                <a:lnTo>
                  <a:pt x="363141" y="142875"/>
                </a:lnTo>
                <a:cubicBezTo>
                  <a:pt x="373038" y="142875"/>
                  <a:pt x="381000" y="134913"/>
                  <a:pt x="381000" y="125016"/>
                </a:cubicBezTo>
                <a:lnTo>
                  <a:pt x="381000" y="17859"/>
                </a:lnTo>
                <a:cubicBezTo>
                  <a:pt x="381000" y="10641"/>
                  <a:pt x="376684" y="4093"/>
                  <a:pt x="369987" y="1339"/>
                </a:cubicBezTo>
                <a:cubicBezTo>
                  <a:pt x="363289" y="-1414"/>
                  <a:pt x="355625" y="149"/>
                  <a:pt x="350490" y="5209"/>
                </a:cubicBezTo>
                <a:lnTo>
                  <a:pt x="312018" y="43755"/>
                </a:lnTo>
                <a:cubicBezTo>
                  <a:pt x="279053" y="16446"/>
                  <a:pt x="236637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ubicBezTo>
                  <a:pt x="58936" y="100831"/>
                  <a:pt x="118542" y="47625"/>
                  <a:pt x="190500" y="47625"/>
                </a:cubicBezTo>
                <a:cubicBezTo>
                  <a:pt x="223540" y="47625"/>
                  <a:pt x="253901" y="58787"/>
                  <a:pt x="278085" y="77614"/>
                </a:cubicBezTo>
                <a:lnTo>
                  <a:pt x="243334" y="112365"/>
                </a:lnTo>
                <a:cubicBezTo>
                  <a:pt x="238199" y="117500"/>
                  <a:pt x="236711" y="125164"/>
                  <a:pt x="239464" y="131862"/>
                </a:cubicBezTo>
                <a:cubicBezTo>
                  <a:pt x="242218" y="138559"/>
                  <a:pt x="248766" y="142875"/>
                  <a:pt x="255984" y="142875"/>
                </a:cubicBezTo>
                <a:lnTo>
                  <a:pt x="357262" y="142875"/>
                </a:lnTo>
                <a:close/>
                <a:moveTo>
                  <a:pt x="379140" y="217661"/>
                </a:moveTo>
                <a:cubicBezTo>
                  <a:pt x="381000" y="204639"/>
                  <a:pt x="371921" y="192584"/>
                  <a:pt x="358973" y="190723"/>
                </a:cubicBezTo>
                <a:cubicBezTo>
                  <a:pt x="346025" y="188863"/>
                  <a:pt x="333896" y="197941"/>
                  <a:pt x="332036" y="210889"/>
                </a:cubicBezTo>
                <a:cubicBezTo>
                  <a:pt x="322138" y="280095"/>
                  <a:pt x="262533" y="333301"/>
                  <a:pt x="190574" y="333301"/>
                </a:cubicBezTo>
                <a:cubicBezTo>
                  <a:pt x="157535" y="333301"/>
                  <a:pt x="127174" y="322138"/>
                  <a:pt x="102989" y="303312"/>
                </a:cubicBezTo>
                <a:lnTo>
                  <a:pt x="137666" y="268635"/>
                </a:lnTo>
                <a:cubicBezTo>
                  <a:pt x="142801" y="263500"/>
                  <a:pt x="144289" y="255836"/>
                  <a:pt x="141536" y="249138"/>
                </a:cubicBezTo>
                <a:cubicBezTo>
                  <a:pt x="138782" y="242441"/>
                  <a:pt x="132234" y="238125"/>
                  <a:pt x="125016" y="238125"/>
                </a:cubicBezTo>
                <a:lnTo>
                  <a:pt x="17859" y="238125"/>
                </a:lnTo>
                <a:cubicBezTo>
                  <a:pt x="7962" y="238125"/>
                  <a:pt x="0" y="246087"/>
                  <a:pt x="0" y="255984"/>
                </a:cubicBezTo>
                <a:lnTo>
                  <a:pt x="0" y="363141"/>
                </a:lnTo>
                <a:cubicBezTo>
                  <a:pt x="0" y="370359"/>
                  <a:pt x="4316" y="376907"/>
                  <a:pt x="11013" y="379661"/>
                </a:cubicBezTo>
                <a:cubicBezTo>
                  <a:pt x="17711" y="382414"/>
                  <a:pt x="25375" y="380851"/>
                  <a:pt x="30510" y="375791"/>
                </a:cubicBezTo>
                <a:lnTo>
                  <a:pt x="69056" y="337245"/>
                </a:lnTo>
                <a:cubicBezTo>
                  <a:pt x="101947" y="364554"/>
                  <a:pt x="144363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9" name="Text 7"/>
          <p:cNvSpPr/>
          <p:nvPr/>
        </p:nvSpPr>
        <p:spPr>
          <a:xfrm>
            <a:off x="1752600" y="5524352"/>
            <a:ext cx="4419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不知疲倦的重复工作小能手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381000" y="7359402"/>
            <a:ext cx="8458200" cy="1143000"/>
          </a:xfrm>
          <a:custGeom>
            <a:avLst/>
            <a:gdLst/>
            <a:ahLst/>
            <a:cxnLst/>
            <a:rect l="l" t="t" r="r" b="b"/>
            <a:pathLst>
              <a:path w="5638800" h="762000">
                <a:moveTo>
                  <a:pt x="101597" y="0"/>
                </a:moveTo>
                <a:lnTo>
                  <a:pt x="5537203" y="0"/>
                </a:lnTo>
                <a:cubicBezTo>
                  <a:pt x="5593313" y="0"/>
                  <a:pt x="5638800" y="45487"/>
                  <a:pt x="5638800" y="101597"/>
                </a:cubicBezTo>
                <a:lnTo>
                  <a:pt x="5638800" y="660403"/>
                </a:lnTo>
                <a:cubicBezTo>
                  <a:pt x="5638800" y="716513"/>
                  <a:pt x="5593313" y="762000"/>
                  <a:pt x="55372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</p:spPr>
      </p:sp>
      <p:sp>
        <p:nvSpPr>
          <p:cNvPr id="11" name="Shape 9"/>
          <p:cNvSpPr/>
          <p:nvPr/>
        </p:nvSpPr>
        <p:spPr>
          <a:xfrm>
            <a:off x="750095" y="7645152"/>
            <a:ext cx="642938" cy="5715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-3721" y="87809"/>
                </a:moveTo>
                <a:lnTo>
                  <a:pt x="17487" y="208136"/>
                </a:lnTo>
                <a:cubicBezTo>
                  <a:pt x="27905" y="267295"/>
                  <a:pt x="74265" y="313655"/>
                  <a:pt x="133424" y="324073"/>
                </a:cubicBezTo>
                <a:lnTo>
                  <a:pt x="142875" y="325710"/>
                </a:lnTo>
                <a:cubicBezTo>
                  <a:pt x="130597" y="304428"/>
                  <a:pt x="122709" y="280541"/>
                  <a:pt x="120104" y="255389"/>
                </a:cubicBezTo>
                <a:lnTo>
                  <a:pt x="102171" y="258589"/>
                </a:lnTo>
                <a:cubicBezTo>
                  <a:pt x="94952" y="259854"/>
                  <a:pt x="88181" y="254273"/>
                  <a:pt x="89595" y="247055"/>
                </a:cubicBezTo>
                <a:cubicBezTo>
                  <a:pt x="93166" y="228674"/>
                  <a:pt x="103808" y="212378"/>
                  <a:pt x="119137" y="201737"/>
                </a:cubicBezTo>
                <a:lnTo>
                  <a:pt x="119137" y="146224"/>
                </a:lnTo>
                <a:cubicBezTo>
                  <a:pt x="118095" y="146819"/>
                  <a:pt x="116904" y="147191"/>
                  <a:pt x="115639" y="147414"/>
                </a:cubicBezTo>
                <a:lnTo>
                  <a:pt x="68759" y="155674"/>
                </a:lnTo>
                <a:cubicBezTo>
                  <a:pt x="62285" y="156790"/>
                  <a:pt x="55885" y="152400"/>
                  <a:pt x="56927" y="145926"/>
                </a:cubicBezTo>
                <a:cubicBezTo>
                  <a:pt x="59234" y="131341"/>
                  <a:pt x="70619" y="119137"/>
                  <a:pt x="86023" y="116384"/>
                </a:cubicBezTo>
                <a:cubicBezTo>
                  <a:pt x="98822" y="114151"/>
                  <a:pt x="111249" y="118988"/>
                  <a:pt x="119211" y="128141"/>
                </a:cubicBezTo>
                <a:lnTo>
                  <a:pt x="119211" y="111249"/>
                </a:lnTo>
                <a:cubicBezTo>
                  <a:pt x="119211" y="94506"/>
                  <a:pt x="124346" y="72256"/>
                  <a:pt x="143247" y="56629"/>
                </a:cubicBezTo>
                <a:cubicBezTo>
                  <a:pt x="162595" y="40630"/>
                  <a:pt x="193625" y="23961"/>
                  <a:pt x="236190" y="16297"/>
                </a:cubicBezTo>
                <a:cubicBezTo>
                  <a:pt x="213494" y="4167"/>
                  <a:pt x="171971" y="-7516"/>
                  <a:pt x="114300" y="2604"/>
                </a:cubicBezTo>
                <a:cubicBezTo>
                  <a:pt x="54546" y="13171"/>
                  <a:pt x="19050" y="39886"/>
                  <a:pt x="2604" y="59234"/>
                </a:cubicBezTo>
                <a:cubicBezTo>
                  <a:pt x="-4093" y="67047"/>
                  <a:pt x="-5432" y="77763"/>
                  <a:pt x="-3646" y="87883"/>
                </a:cubicBezTo>
                <a:close/>
                <a:moveTo>
                  <a:pt x="154781" y="103212"/>
                </a:moveTo>
                <a:lnTo>
                  <a:pt x="154781" y="233288"/>
                </a:lnTo>
                <a:cubicBezTo>
                  <a:pt x="154781" y="293340"/>
                  <a:pt x="192360" y="347067"/>
                  <a:pt x="248841" y="367531"/>
                </a:cubicBezTo>
                <a:lnTo>
                  <a:pt x="269453" y="375047"/>
                </a:lnTo>
                <a:cubicBezTo>
                  <a:pt x="279946" y="378842"/>
                  <a:pt x="291480" y="378842"/>
                  <a:pt x="301972" y="375047"/>
                </a:cubicBezTo>
                <a:lnTo>
                  <a:pt x="322659" y="367605"/>
                </a:lnTo>
                <a:cubicBezTo>
                  <a:pt x="379140" y="347067"/>
                  <a:pt x="416719" y="293415"/>
                  <a:pt x="416719" y="233288"/>
                </a:cubicBezTo>
                <a:lnTo>
                  <a:pt x="416719" y="103212"/>
                </a:lnTo>
                <a:cubicBezTo>
                  <a:pt x="416719" y="98078"/>
                  <a:pt x="415156" y="92943"/>
                  <a:pt x="411510" y="89371"/>
                </a:cubicBezTo>
                <a:cubicBezTo>
                  <a:pt x="394692" y="72628"/>
                  <a:pt x="353318" y="47699"/>
                  <a:pt x="285750" y="47699"/>
                </a:cubicBezTo>
                <a:cubicBezTo>
                  <a:pt x="218182" y="47699"/>
                  <a:pt x="176808" y="72703"/>
                  <a:pt x="159990" y="89371"/>
                </a:cubicBezTo>
                <a:cubicBezTo>
                  <a:pt x="156344" y="93018"/>
                  <a:pt x="154781" y="98078"/>
                  <a:pt x="154781" y="103212"/>
                </a:cubicBezTo>
                <a:close/>
                <a:moveTo>
                  <a:pt x="203969" y="242441"/>
                </a:moveTo>
                <a:cubicBezTo>
                  <a:pt x="202927" y="237232"/>
                  <a:pt x="209178" y="234255"/>
                  <a:pt x="213420" y="237530"/>
                </a:cubicBezTo>
                <a:cubicBezTo>
                  <a:pt x="233437" y="252859"/>
                  <a:pt x="258514" y="262012"/>
                  <a:pt x="285750" y="262012"/>
                </a:cubicBezTo>
                <a:cubicBezTo>
                  <a:pt x="312986" y="262012"/>
                  <a:pt x="337989" y="252859"/>
                  <a:pt x="358080" y="237530"/>
                </a:cubicBezTo>
                <a:cubicBezTo>
                  <a:pt x="362322" y="234255"/>
                  <a:pt x="368573" y="237232"/>
                  <a:pt x="367531" y="242441"/>
                </a:cubicBezTo>
                <a:cubicBezTo>
                  <a:pt x="360015" y="280690"/>
                  <a:pt x="326231" y="309637"/>
                  <a:pt x="285750" y="309637"/>
                </a:cubicBezTo>
                <a:cubicBezTo>
                  <a:pt x="245269" y="309637"/>
                  <a:pt x="211485" y="280764"/>
                  <a:pt x="203969" y="242441"/>
                </a:cubicBezTo>
                <a:close/>
                <a:moveTo>
                  <a:pt x="204341" y="166911"/>
                </a:moveTo>
                <a:cubicBezTo>
                  <a:pt x="209252" y="152921"/>
                  <a:pt x="222498" y="142875"/>
                  <a:pt x="238125" y="142875"/>
                </a:cubicBezTo>
                <a:cubicBezTo>
                  <a:pt x="253752" y="142875"/>
                  <a:pt x="267072" y="152921"/>
                  <a:pt x="271909" y="166911"/>
                </a:cubicBezTo>
                <a:cubicBezTo>
                  <a:pt x="274067" y="173162"/>
                  <a:pt x="268560" y="178594"/>
                  <a:pt x="261938" y="178594"/>
                </a:cubicBezTo>
                <a:lnTo>
                  <a:pt x="214313" y="178594"/>
                </a:lnTo>
                <a:cubicBezTo>
                  <a:pt x="207764" y="178594"/>
                  <a:pt x="202183" y="173087"/>
                  <a:pt x="204341" y="166911"/>
                </a:cubicBezTo>
                <a:close/>
                <a:moveTo>
                  <a:pt x="357188" y="178594"/>
                </a:moveTo>
                <a:lnTo>
                  <a:pt x="309563" y="178594"/>
                </a:lnTo>
                <a:cubicBezTo>
                  <a:pt x="303014" y="178594"/>
                  <a:pt x="297433" y="173087"/>
                  <a:pt x="299591" y="166911"/>
                </a:cubicBezTo>
                <a:cubicBezTo>
                  <a:pt x="304428" y="152921"/>
                  <a:pt x="317748" y="142875"/>
                  <a:pt x="333375" y="142875"/>
                </a:cubicBezTo>
                <a:cubicBezTo>
                  <a:pt x="349002" y="142875"/>
                  <a:pt x="362322" y="152921"/>
                  <a:pt x="367159" y="166911"/>
                </a:cubicBezTo>
                <a:cubicBezTo>
                  <a:pt x="369317" y="173162"/>
                  <a:pt x="363810" y="178594"/>
                  <a:pt x="357188" y="178594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12" name="Text 10"/>
          <p:cNvSpPr/>
          <p:nvPr/>
        </p:nvSpPr>
        <p:spPr>
          <a:xfrm>
            <a:off x="1752600" y="7702302"/>
            <a:ext cx="2895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超级模仿秀明星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9144000" y="1724025"/>
            <a:ext cx="0" cy="7143750"/>
          </a:xfrm>
          <a:prstGeom prst="line">
            <a:avLst/>
          </a:prstGeom>
          <a:noFill/>
          <a:ln w="50800">
            <a:solidFill>
              <a:srgbClr val="FFC200"/>
            </a:solidFill>
            <a:prstDash val="solid"/>
            <a:headEnd type="none"/>
            <a:tailEnd type="none"/>
          </a:ln>
        </p:spPr>
      </p:sp>
      <p:sp>
        <p:nvSpPr>
          <p:cNvPr id="14" name="Text 12"/>
          <p:cNvSpPr/>
          <p:nvPr/>
        </p:nvSpPr>
        <p:spPr>
          <a:xfrm>
            <a:off x="9144000" y="1724025"/>
            <a:ext cx="9144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5E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必须人类做的事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9525000" y="3003501"/>
            <a:ext cx="8382000" cy="1143000"/>
          </a:xfrm>
          <a:custGeom>
            <a:avLst/>
            <a:gdLst/>
            <a:ahLst/>
            <a:cxnLst/>
            <a:rect l="l" t="t" r="r" b="b"/>
            <a:pathLst>
              <a:path w="5588000" h="762000">
                <a:moveTo>
                  <a:pt x="101597" y="0"/>
                </a:moveTo>
                <a:lnTo>
                  <a:pt x="5486403" y="0"/>
                </a:lnTo>
                <a:cubicBezTo>
                  <a:pt x="5542513" y="0"/>
                  <a:pt x="5588000" y="45487"/>
                  <a:pt x="5588000" y="101597"/>
                </a:cubicBezTo>
                <a:lnTo>
                  <a:pt x="5588000" y="660403"/>
                </a:lnTo>
                <a:cubicBezTo>
                  <a:pt x="5588000" y="716513"/>
                  <a:pt x="5542513" y="762000"/>
                  <a:pt x="5486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5E5E">
              <a:alpha val="10196"/>
            </a:srgbClr>
          </a:solidFill>
        </p:spPr>
      </p:sp>
      <p:sp>
        <p:nvSpPr>
          <p:cNvPr id="16" name="Shape 14"/>
          <p:cNvSpPr/>
          <p:nvPr/>
        </p:nvSpPr>
        <p:spPr>
          <a:xfrm>
            <a:off x="10001250" y="3289251"/>
            <a:ext cx="428625" cy="5715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FF5E5E"/>
          </a:solidFill>
        </p:spPr>
      </p:sp>
      <p:sp>
        <p:nvSpPr>
          <p:cNvPr id="17" name="Text 15"/>
          <p:cNvSpPr/>
          <p:nvPr/>
        </p:nvSpPr>
        <p:spPr>
          <a:xfrm>
            <a:off x="10896600" y="3346401"/>
            <a:ext cx="32004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天马行空的想象力</a:t>
            </a:r>
            <a:endParaRPr lang="en-US" sz="2400" dirty="0"/>
          </a:p>
        </p:txBody>
      </p:sp>
      <p:sp>
        <p:nvSpPr>
          <p:cNvPr id="18" name="Shape 16"/>
          <p:cNvSpPr/>
          <p:nvPr/>
        </p:nvSpPr>
        <p:spPr>
          <a:xfrm>
            <a:off x="9525000" y="5181452"/>
            <a:ext cx="8382000" cy="1143000"/>
          </a:xfrm>
          <a:custGeom>
            <a:avLst/>
            <a:gdLst/>
            <a:ahLst/>
            <a:cxnLst/>
            <a:rect l="l" t="t" r="r" b="b"/>
            <a:pathLst>
              <a:path w="5588000" h="762000">
                <a:moveTo>
                  <a:pt x="101597" y="0"/>
                </a:moveTo>
                <a:lnTo>
                  <a:pt x="5486403" y="0"/>
                </a:lnTo>
                <a:cubicBezTo>
                  <a:pt x="5542513" y="0"/>
                  <a:pt x="5588000" y="45487"/>
                  <a:pt x="5588000" y="101597"/>
                </a:cubicBezTo>
                <a:lnTo>
                  <a:pt x="5588000" y="660403"/>
                </a:lnTo>
                <a:cubicBezTo>
                  <a:pt x="5588000" y="716513"/>
                  <a:pt x="5542513" y="762000"/>
                  <a:pt x="5486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5E5E">
              <a:alpha val="10196"/>
            </a:srgbClr>
          </a:solidFill>
        </p:spPr>
      </p:sp>
      <p:sp>
        <p:nvSpPr>
          <p:cNvPr id="19" name="Shape 17"/>
          <p:cNvSpPr/>
          <p:nvPr/>
        </p:nvSpPr>
        <p:spPr>
          <a:xfrm>
            <a:off x="9858375" y="5467202"/>
            <a:ext cx="714375" cy="5715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85750" y="23812"/>
                </a:moveTo>
                <a:lnTo>
                  <a:pt x="381000" y="23812"/>
                </a:lnTo>
                <a:cubicBezTo>
                  <a:pt x="394171" y="23812"/>
                  <a:pt x="404813" y="34454"/>
                  <a:pt x="404813" y="47625"/>
                </a:cubicBezTo>
                <a:cubicBezTo>
                  <a:pt x="404813" y="60796"/>
                  <a:pt x="394171" y="71438"/>
                  <a:pt x="381000" y="71438"/>
                </a:cubicBezTo>
                <a:lnTo>
                  <a:pt x="296466" y="71438"/>
                </a:lnTo>
                <a:cubicBezTo>
                  <a:pt x="292596" y="90636"/>
                  <a:pt x="279425" y="106487"/>
                  <a:pt x="261938" y="114077"/>
                </a:cubicBezTo>
                <a:lnTo>
                  <a:pt x="261938" y="333375"/>
                </a:lnTo>
                <a:lnTo>
                  <a:pt x="381000" y="333375"/>
                </a:lnTo>
                <a:cubicBezTo>
                  <a:pt x="394171" y="333375"/>
                  <a:pt x="404813" y="344016"/>
                  <a:pt x="404813" y="357188"/>
                </a:cubicBezTo>
                <a:cubicBezTo>
                  <a:pt x="404813" y="370359"/>
                  <a:pt x="394171" y="381000"/>
                  <a:pt x="381000" y="381000"/>
                </a:cubicBezTo>
                <a:lnTo>
                  <a:pt x="95250" y="381000"/>
                </a:lnTo>
                <a:cubicBezTo>
                  <a:pt x="82079" y="381000"/>
                  <a:pt x="71438" y="370359"/>
                  <a:pt x="71438" y="357188"/>
                </a:cubicBezTo>
                <a:cubicBezTo>
                  <a:pt x="71438" y="344016"/>
                  <a:pt x="82079" y="333375"/>
                  <a:pt x="95250" y="333375"/>
                </a:cubicBezTo>
                <a:lnTo>
                  <a:pt x="214313" y="333375"/>
                </a:lnTo>
                <a:lnTo>
                  <a:pt x="214313" y="114077"/>
                </a:lnTo>
                <a:cubicBezTo>
                  <a:pt x="196825" y="106412"/>
                  <a:pt x="183654" y="90562"/>
                  <a:pt x="179784" y="71438"/>
                </a:cubicBezTo>
                <a:lnTo>
                  <a:pt x="95250" y="71438"/>
                </a:lnTo>
                <a:cubicBezTo>
                  <a:pt x="82079" y="71438"/>
                  <a:pt x="71438" y="60796"/>
                  <a:pt x="71438" y="47625"/>
                </a:cubicBezTo>
                <a:cubicBezTo>
                  <a:pt x="71438" y="34454"/>
                  <a:pt x="82079" y="23812"/>
                  <a:pt x="95250" y="23812"/>
                </a:cubicBezTo>
                <a:lnTo>
                  <a:pt x="190500" y="23812"/>
                </a:lnTo>
                <a:cubicBezTo>
                  <a:pt x="201364" y="9376"/>
                  <a:pt x="218629" y="0"/>
                  <a:pt x="238125" y="0"/>
                </a:cubicBezTo>
                <a:cubicBezTo>
                  <a:pt x="257621" y="0"/>
                  <a:pt x="274886" y="9376"/>
                  <a:pt x="285750" y="23812"/>
                </a:cubicBezTo>
                <a:close/>
                <a:moveTo>
                  <a:pt x="327124" y="238125"/>
                </a:moveTo>
                <a:lnTo>
                  <a:pt x="434876" y="238125"/>
                </a:lnTo>
                <a:lnTo>
                  <a:pt x="381000" y="145703"/>
                </a:lnTo>
                <a:lnTo>
                  <a:pt x="327124" y="238125"/>
                </a:lnTo>
                <a:close/>
                <a:moveTo>
                  <a:pt x="381000" y="309563"/>
                </a:moveTo>
                <a:cubicBezTo>
                  <a:pt x="334194" y="309563"/>
                  <a:pt x="295275" y="284262"/>
                  <a:pt x="287238" y="250850"/>
                </a:cubicBezTo>
                <a:cubicBezTo>
                  <a:pt x="285304" y="242664"/>
                  <a:pt x="287982" y="234255"/>
                  <a:pt x="292224" y="226963"/>
                </a:cubicBezTo>
                <a:lnTo>
                  <a:pt x="363066" y="105519"/>
                </a:lnTo>
                <a:cubicBezTo>
                  <a:pt x="366787" y="99120"/>
                  <a:pt x="373633" y="95250"/>
                  <a:pt x="381000" y="95250"/>
                </a:cubicBezTo>
                <a:cubicBezTo>
                  <a:pt x="388367" y="95250"/>
                  <a:pt x="395213" y="99194"/>
                  <a:pt x="398934" y="105519"/>
                </a:cubicBezTo>
                <a:lnTo>
                  <a:pt x="469776" y="226963"/>
                </a:lnTo>
                <a:cubicBezTo>
                  <a:pt x="474018" y="234255"/>
                  <a:pt x="476696" y="242664"/>
                  <a:pt x="474762" y="250850"/>
                </a:cubicBezTo>
                <a:cubicBezTo>
                  <a:pt x="466725" y="284187"/>
                  <a:pt x="427806" y="309563"/>
                  <a:pt x="381000" y="309563"/>
                </a:cubicBezTo>
                <a:close/>
                <a:moveTo>
                  <a:pt x="94357" y="145703"/>
                </a:moveTo>
                <a:lnTo>
                  <a:pt x="40481" y="238125"/>
                </a:lnTo>
                <a:lnTo>
                  <a:pt x="148307" y="238125"/>
                </a:lnTo>
                <a:lnTo>
                  <a:pt x="94357" y="145703"/>
                </a:lnTo>
                <a:close/>
                <a:moveTo>
                  <a:pt x="670" y="250850"/>
                </a:moveTo>
                <a:cubicBezTo>
                  <a:pt x="-1265" y="242664"/>
                  <a:pt x="1414" y="234255"/>
                  <a:pt x="5655" y="226963"/>
                </a:cubicBezTo>
                <a:lnTo>
                  <a:pt x="76498" y="105519"/>
                </a:lnTo>
                <a:cubicBezTo>
                  <a:pt x="80218" y="99120"/>
                  <a:pt x="87064" y="95250"/>
                  <a:pt x="94431" y="95250"/>
                </a:cubicBezTo>
                <a:cubicBezTo>
                  <a:pt x="101798" y="95250"/>
                  <a:pt x="108645" y="99194"/>
                  <a:pt x="112365" y="105519"/>
                </a:cubicBezTo>
                <a:lnTo>
                  <a:pt x="183207" y="226963"/>
                </a:lnTo>
                <a:cubicBezTo>
                  <a:pt x="187449" y="234255"/>
                  <a:pt x="190128" y="242664"/>
                  <a:pt x="188193" y="250850"/>
                </a:cubicBezTo>
                <a:cubicBezTo>
                  <a:pt x="180156" y="284187"/>
                  <a:pt x="141238" y="309563"/>
                  <a:pt x="94431" y="309563"/>
                </a:cubicBezTo>
                <a:cubicBezTo>
                  <a:pt x="47625" y="309563"/>
                  <a:pt x="8706" y="284262"/>
                  <a:pt x="670" y="250850"/>
                </a:cubicBezTo>
                <a:close/>
              </a:path>
            </a:pathLst>
          </a:custGeom>
          <a:solidFill>
            <a:srgbClr val="FF5E5E"/>
          </a:solidFill>
        </p:spPr>
      </p:sp>
      <p:sp>
        <p:nvSpPr>
          <p:cNvPr id="20" name="Text 18"/>
          <p:cNvSpPr/>
          <p:nvPr/>
        </p:nvSpPr>
        <p:spPr>
          <a:xfrm>
            <a:off x="10896600" y="5524352"/>
            <a:ext cx="2286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良心与伦理</a:t>
            </a:r>
            <a:endParaRPr lang="en-US" sz="2400" dirty="0"/>
          </a:p>
        </p:txBody>
      </p:sp>
      <p:sp>
        <p:nvSpPr>
          <p:cNvPr id="21" name="Shape 19"/>
          <p:cNvSpPr/>
          <p:nvPr/>
        </p:nvSpPr>
        <p:spPr>
          <a:xfrm>
            <a:off x="9525000" y="7359402"/>
            <a:ext cx="8382000" cy="1143000"/>
          </a:xfrm>
          <a:custGeom>
            <a:avLst/>
            <a:gdLst/>
            <a:ahLst/>
            <a:cxnLst/>
            <a:rect l="l" t="t" r="r" b="b"/>
            <a:pathLst>
              <a:path w="5588000" h="762000">
                <a:moveTo>
                  <a:pt x="101597" y="0"/>
                </a:moveTo>
                <a:lnTo>
                  <a:pt x="5486403" y="0"/>
                </a:lnTo>
                <a:cubicBezTo>
                  <a:pt x="5542513" y="0"/>
                  <a:pt x="5588000" y="45487"/>
                  <a:pt x="5588000" y="101597"/>
                </a:cubicBezTo>
                <a:lnTo>
                  <a:pt x="5588000" y="660403"/>
                </a:lnTo>
                <a:cubicBezTo>
                  <a:pt x="5588000" y="716513"/>
                  <a:pt x="5542513" y="762000"/>
                  <a:pt x="5486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5E5E">
              <a:alpha val="10196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9929813" y="764515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9338" y="64815"/>
                </a:moveTo>
                <a:lnTo>
                  <a:pt x="190500" y="80218"/>
                </a:lnTo>
                <a:lnTo>
                  <a:pt x="201662" y="64815"/>
                </a:lnTo>
                <a:cubicBezTo>
                  <a:pt x="220266" y="39067"/>
                  <a:pt x="250180" y="23812"/>
                  <a:pt x="281955" y="23812"/>
                </a:cubicBezTo>
                <a:cubicBezTo>
                  <a:pt x="336649" y="23812"/>
                  <a:pt x="381000" y="68163"/>
                  <a:pt x="381000" y="122858"/>
                </a:cubicBezTo>
                <a:lnTo>
                  <a:pt x="381000" y="124792"/>
                </a:lnTo>
                <a:cubicBezTo>
                  <a:pt x="381000" y="208285"/>
                  <a:pt x="276895" y="305246"/>
                  <a:pt x="222572" y="346695"/>
                </a:cubicBezTo>
                <a:cubicBezTo>
                  <a:pt x="213345" y="353690"/>
                  <a:pt x="202034" y="357188"/>
                  <a:pt x="190500" y="357188"/>
                </a:cubicBezTo>
                <a:cubicBezTo>
                  <a:pt x="178966" y="357188"/>
                  <a:pt x="167580" y="353764"/>
                  <a:pt x="158428" y="346695"/>
                </a:cubicBezTo>
                <a:cubicBezTo>
                  <a:pt x="104105" y="305246"/>
                  <a:pt x="0" y="208285"/>
                  <a:pt x="0" y="124792"/>
                </a:cubicBezTo>
                <a:lnTo>
                  <a:pt x="0" y="122858"/>
                </a:lnTo>
                <a:cubicBezTo>
                  <a:pt x="0" y="68163"/>
                  <a:pt x="44351" y="23812"/>
                  <a:pt x="99045" y="23812"/>
                </a:cubicBezTo>
                <a:cubicBezTo>
                  <a:pt x="130820" y="23812"/>
                  <a:pt x="160734" y="39067"/>
                  <a:pt x="179338" y="64815"/>
                </a:cubicBezTo>
                <a:close/>
              </a:path>
            </a:pathLst>
          </a:custGeom>
          <a:solidFill>
            <a:srgbClr val="FF5E5E"/>
          </a:solidFill>
        </p:spPr>
      </p:sp>
      <p:sp>
        <p:nvSpPr>
          <p:cNvPr id="23" name="Text 21"/>
          <p:cNvSpPr/>
          <p:nvPr/>
        </p:nvSpPr>
        <p:spPr>
          <a:xfrm>
            <a:off x="10896600" y="7702302"/>
            <a:ext cx="32004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感受爱和传递温暖</a:t>
            </a: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0" y="9172575"/>
            <a:ext cx="18288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7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思考：哪些事你觉得“必须人类自己做”？为什么？</a:t>
            </a:r>
            <a:endParaRPr 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219200"/>
            <a:ext cx="8153400" cy="152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rgbClr val="00AEE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未来的AI，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5400" dirty="0">
                <a:solidFill>
                  <a:srgbClr val="00AEE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等你来创造！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81000" y="3048000"/>
            <a:ext cx="89154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7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未来，AI+机器人可能会：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381000" y="4038600"/>
            <a:ext cx="8153400" cy="1143000"/>
          </a:xfrm>
          <a:custGeom>
            <a:avLst/>
            <a:gdLst/>
            <a:ahLst/>
            <a:cxnLst/>
            <a:rect l="l" t="t" r="r" b="b"/>
            <a:pathLst>
              <a:path w="5435600" h="7620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660403"/>
                </a:lnTo>
                <a:cubicBezTo>
                  <a:pt x="5435600" y="716513"/>
                  <a:pt x="5390113" y="762000"/>
                  <a:pt x="53340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80FF">
              <a:alpha val="10196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785813" y="43243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238125"/>
                </a:moveTo>
                <a:lnTo>
                  <a:pt x="18231" y="238125"/>
                </a:lnTo>
                <a:cubicBezTo>
                  <a:pt x="-298" y="238125"/>
                  <a:pt x="-11683" y="217959"/>
                  <a:pt x="-2158" y="202034"/>
                </a:cubicBezTo>
                <a:lnTo>
                  <a:pt x="37207" y="136401"/>
                </a:lnTo>
                <a:cubicBezTo>
                  <a:pt x="43681" y="125611"/>
                  <a:pt x="55290" y="119063"/>
                  <a:pt x="67866" y="119063"/>
                </a:cubicBezTo>
                <a:lnTo>
                  <a:pt x="138559" y="119063"/>
                </a:lnTo>
                <a:cubicBezTo>
                  <a:pt x="195188" y="23143"/>
                  <a:pt x="279648" y="18306"/>
                  <a:pt x="336128" y="26566"/>
                </a:cubicBezTo>
                <a:cubicBezTo>
                  <a:pt x="345653" y="27980"/>
                  <a:pt x="353095" y="35421"/>
                  <a:pt x="354434" y="44872"/>
                </a:cubicBezTo>
                <a:cubicBezTo>
                  <a:pt x="362694" y="101352"/>
                  <a:pt x="357857" y="185812"/>
                  <a:pt x="261938" y="242441"/>
                </a:cubicBezTo>
                <a:lnTo>
                  <a:pt x="261938" y="313134"/>
                </a:lnTo>
                <a:cubicBezTo>
                  <a:pt x="261938" y="325710"/>
                  <a:pt x="255389" y="337319"/>
                  <a:pt x="244599" y="343793"/>
                </a:cubicBezTo>
                <a:lnTo>
                  <a:pt x="178966" y="383158"/>
                </a:lnTo>
                <a:cubicBezTo>
                  <a:pt x="163116" y="392683"/>
                  <a:pt x="142875" y="381223"/>
                  <a:pt x="142875" y="362769"/>
                </a:cubicBezTo>
                <a:lnTo>
                  <a:pt x="142875" y="285750"/>
                </a:lnTo>
                <a:cubicBezTo>
                  <a:pt x="142875" y="259482"/>
                  <a:pt x="121518" y="238125"/>
                  <a:pt x="95250" y="238125"/>
                </a:cubicBezTo>
                <a:lnTo>
                  <a:pt x="95176" y="238125"/>
                </a:lnTo>
                <a:close/>
                <a:moveTo>
                  <a:pt x="297656" y="119063"/>
                </a:moveTo>
                <a:cubicBezTo>
                  <a:pt x="297656" y="99349"/>
                  <a:pt x="281651" y="83344"/>
                  <a:pt x="261938" y="83344"/>
                </a:cubicBezTo>
                <a:cubicBezTo>
                  <a:pt x="242224" y="83344"/>
                  <a:pt x="226219" y="99349"/>
                  <a:pt x="226219" y="119063"/>
                </a:cubicBezTo>
                <a:cubicBezTo>
                  <a:pt x="226219" y="138776"/>
                  <a:pt x="242224" y="154781"/>
                  <a:pt x="261938" y="154781"/>
                </a:cubicBezTo>
                <a:cubicBezTo>
                  <a:pt x="281651" y="154781"/>
                  <a:pt x="297656" y="138776"/>
                  <a:pt x="297656" y="119063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6" name="Text 4"/>
          <p:cNvSpPr/>
          <p:nvPr/>
        </p:nvSpPr>
        <p:spPr>
          <a:xfrm>
            <a:off x="1752600" y="4343400"/>
            <a:ext cx="31623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7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帮人类探索太空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381000" y="5486400"/>
            <a:ext cx="8153400" cy="1143000"/>
          </a:xfrm>
          <a:custGeom>
            <a:avLst/>
            <a:gdLst/>
            <a:ahLst/>
            <a:cxnLst/>
            <a:rect l="l" t="t" r="r" b="b"/>
            <a:pathLst>
              <a:path w="5435600" h="7620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660403"/>
                </a:lnTo>
                <a:cubicBezTo>
                  <a:pt x="5435600" y="716513"/>
                  <a:pt x="5390113" y="762000"/>
                  <a:pt x="53340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0AEEF">
              <a:alpha val="10196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785813" y="57721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80293"/>
                </a:moveTo>
                <a:lnTo>
                  <a:pt x="179338" y="64815"/>
                </a:lnTo>
                <a:cubicBezTo>
                  <a:pt x="160734" y="39067"/>
                  <a:pt x="130894" y="23812"/>
                  <a:pt x="99045" y="23812"/>
                </a:cubicBezTo>
                <a:cubicBezTo>
                  <a:pt x="44351" y="23812"/>
                  <a:pt x="0" y="68163"/>
                  <a:pt x="0" y="122858"/>
                </a:cubicBezTo>
                <a:lnTo>
                  <a:pt x="0" y="124792"/>
                </a:lnTo>
                <a:cubicBezTo>
                  <a:pt x="0" y="142354"/>
                  <a:pt x="4614" y="160511"/>
                  <a:pt x="12353" y="178594"/>
                </a:cubicBezTo>
                <a:lnTo>
                  <a:pt x="91232" y="178594"/>
                </a:lnTo>
                <a:cubicBezTo>
                  <a:pt x="93613" y="178594"/>
                  <a:pt x="95771" y="177180"/>
                  <a:pt x="96738" y="174947"/>
                </a:cubicBezTo>
                <a:lnTo>
                  <a:pt x="120402" y="118170"/>
                </a:lnTo>
                <a:cubicBezTo>
                  <a:pt x="123155" y="111621"/>
                  <a:pt x="129555" y="107305"/>
                  <a:pt x="136624" y="107156"/>
                </a:cubicBezTo>
                <a:cubicBezTo>
                  <a:pt x="143694" y="107007"/>
                  <a:pt x="150242" y="111175"/>
                  <a:pt x="153144" y="117649"/>
                </a:cubicBezTo>
                <a:lnTo>
                  <a:pt x="191319" y="202406"/>
                </a:lnTo>
                <a:lnTo>
                  <a:pt x="222126" y="140791"/>
                </a:lnTo>
                <a:cubicBezTo>
                  <a:pt x="225177" y="134764"/>
                  <a:pt x="231353" y="130894"/>
                  <a:pt x="238125" y="130894"/>
                </a:cubicBezTo>
                <a:cubicBezTo>
                  <a:pt x="244897" y="130894"/>
                  <a:pt x="251073" y="134689"/>
                  <a:pt x="254124" y="140791"/>
                </a:cubicBezTo>
                <a:lnTo>
                  <a:pt x="271388" y="175245"/>
                </a:lnTo>
                <a:cubicBezTo>
                  <a:pt x="272430" y="177254"/>
                  <a:pt x="274439" y="178519"/>
                  <a:pt x="276746" y="178519"/>
                </a:cubicBezTo>
                <a:lnTo>
                  <a:pt x="368722" y="178519"/>
                </a:lnTo>
                <a:cubicBezTo>
                  <a:pt x="376535" y="160437"/>
                  <a:pt x="381074" y="142280"/>
                  <a:pt x="381074" y="124718"/>
                </a:cubicBezTo>
                <a:lnTo>
                  <a:pt x="381074" y="122783"/>
                </a:lnTo>
                <a:cubicBezTo>
                  <a:pt x="381000" y="68163"/>
                  <a:pt x="336649" y="23812"/>
                  <a:pt x="281955" y="23812"/>
                </a:cubicBezTo>
                <a:cubicBezTo>
                  <a:pt x="250180" y="23812"/>
                  <a:pt x="220266" y="39067"/>
                  <a:pt x="201662" y="64815"/>
                </a:cubicBezTo>
                <a:lnTo>
                  <a:pt x="190500" y="80218"/>
                </a:lnTo>
                <a:close/>
                <a:moveTo>
                  <a:pt x="349448" y="214313"/>
                </a:moveTo>
                <a:lnTo>
                  <a:pt x="276671" y="214313"/>
                </a:lnTo>
                <a:cubicBezTo>
                  <a:pt x="260896" y="214313"/>
                  <a:pt x="246459" y="205383"/>
                  <a:pt x="239390" y="191244"/>
                </a:cubicBezTo>
                <a:lnTo>
                  <a:pt x="238125" y="188714"/>
                </a:lnTo>
                <a:lnTo>
                  <a:pt x="206499" y="252040"/>
                </a:lnTo>
                <a:cubicBezTo>
                  <a:pt x="203448" y="258217"/>
                  <a:pt x="197048" y="262086"/>
                  <a:pt x="190128" y="261938"/>
                </a:cubicBezTo>
                <a:cubicBezTo>
                  <a:pt x="183207" y="261789"/>
                  <a:pt x="177031" y="257696"/>
                  <a:pt x="174203" y="251445"/>
                </a:cubicBezTo>
                <a:lnTo>
                  <a:pt x="137517" y="169962"/>
                </a:lnTo>
                <a:lnTo>
                  <a:pt x="129704" y="188714"/>
                </a:lnTo>
                <a:cubicBezTo>
                  <a:pt x="123230" y="204267"/>
                  <a:pt x="108049" y="214387"/>
                  <a:pt x="91232" y="214387"/>
                </a:cubicBezTo>
                <a:lnTo>
                  <a:pt x="31552" y="214387"/>
                </a:lnTo>
                <a:cubicBezTo>
                  <a:pt x="66675" y="269304"/>
                  <a:pt x="123081" y="319832"/>
                  <a:pt x="158353" y="346770"/>
                </a:cubicBezTo>
                <a:cubicBezTo>
                  <a:pt x="167580" y="353764"/>
                  <a:pt x="178891" y="357262"/>
                  <a:pt x="190426" y="357262"/>
                </a:cubicBezTo>
                <a:cubicBezTo>
                  <a:pt x="201960" y="357262"/>
                  <a:pt x="213345" y="353839"/>
                  <a:pt x="222498" y="346770"/>
                </a:cubicBezTo>
                <a:cubicBezTo>
                  <a:pt x="257919" y="319757"/>
                  <a:pt x="314325" y="269230"/>
                  <a:pt x="349448" y="214313"/>
                </a:cubicBezTo>
                <a:close/>
              </a:path>
            </a:pathLst>
          </a:custGeom>
          <a:solidFill>
            <a:srgbClr val="00AEEF"/>
          </a:solidFill>
        </p:spPr>
      </p:sp>
      <p:sp>
        <p:nvSpPr>
          <p:cNvPr id="9" name="Text 7"/>
          <p:cNvSpPr/>
          <p:nvPr/>
        </p:nvSpPr>
        <p:spPr>
          <a:xfrm>
            <a:off x="1752600" y="5791200"/>
            <a:ext cx="28194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7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治愈一切疾病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381000" y="6934200"/>
            <a:ext cx="8153400" cy="1143000"/>
          </a:xfrm>
          <a:custGeom>
            <a:avLst/>
            <a:gdLst/>
            <a:ahLst/>
            <a:cxnLst/>
            <a:rect l="l" t="t" r="r" b="b"/>
            <a:pathLst>
              <a:path w="5435600" h="7620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660403"/>
                </a:lnTo>
                <a:cubicBezTo>
                  <a:pt x="5435600" y="716513"/>
                  <a:pt x="5390113" y="762000"/>
                  <a:pt x="53340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C200">
              <a:alpha val="20000"/>
            </a:srgbClr>
          </a:solidFill>
        </p:spPr>
      </p:sp>
      <p:sp>
        <p:nvSpPr>
          <p:cNvPr id="11" name="Shape 9"/>
          <p:cNvSpPr/>
          <p:nvPr/>
        </p:nvSpPr>
        <p:spPr>
          <a:xfrm>
            <a:off x="785813" y="721995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4501" y="69131"/>
                </a:moveTo>
                <a:cubicBezTo>
                  <a:pt x="185142" y="101054"/>
                  <a:pt x="174278" y="133276"/>
                  <a:pt x="150242" y="141163"/>
                </a:cubicBezTo>
                <a:cubicBezTo>
                  <a:pt x="126206" y="149051"/>
                  <a:pt x="98078" y="129555"/>
                  <a:pt x="87437" y="97631"/>
                </a:cubicBezTo>
                <a:cubicBezTo>
                  <a:pt x="76795" y="65708"/>
                  <a:pt x="87660" y="33486"/>
                  <a:pt x="111696" y="25598"/>
                </a:cubicBezTo>
                <a:cubicBezTo>
                  <a:pt x="135731" y="17711"/>
                  <a:pt x="163860" y="37207"/>
                  <a:pt x="174501" y="69131"/>
                </a:cubicBezTo>
                <a:close/>
                <a:moveTo>
                  <a:pt x="74712" y="147786"/>
                </a:moveTo>
                <a:cubicBezTo>
                  <a:pt x="88776" y="171896"/>
                  <a:pt x="85353" y="199951"/>
                  <a:pt x="67121" y="210369"/>
                </a:cubicBezTo>
                <a:cubicBezTo>
                  <a:pt x="48890" y="220787"/>
                  <a:pt x="22696" y="209699"/>
                  <a:pt x="8706" y="185589"/>
                </a:cubicBezTo>
                <a:cubicBezTo>
                  <a:pt x="-5283" y="161479"/>
                  <a:pt x="-1935" y="133424"/>
                  <a:pt x="16297" y="123006"/>
                </a:cubicBezTo>
                <a:cubicBezTo>
                  <a:pt x="34528" y="112588"/>
                  <a:pt x="60722" y="123676"/>
                  <a:pt x="74712" y="147786"/>
                </a:cubicBezTo>
                <a:close/>
                <a:moveTo>
                  <a:pt x="51495" y="298549"/>
                </a:moveTo>
                <a:cubicBezTo>
                  <a:pt x="90488" y="193402"/>
                  <a:pt x="159767" y="166688"/>
                  <a:pt x="190500" y="166688"/>
                </a:cubicBezTo>
                <a:cubicBezTo>
                  <a:pt x="221233" y="166688"/>
                  <a:pt x="290513" y="193402"/>
                  <a:pt x="329505" y="298549"/>
                </a:cubicBezTo>
                <a:cubicBezTo>
                  <a:pt x="332184" y="305767"/>
                  <a:pt x="333375" y="313506"/>
                  <a:pt x="333375" y="321246"/>
                </a:cubicBezTo>
                <a:lnTo>
                  <a:pt x="333375" y="322436"/>
                </a:lnTo>
                <a:cubicBezTo>
                  <a:pt x="333375" y="341635"/>
                  <a:pt x="317822" y="357188"/>
                  <a:pt x="298624" y="357188"/>
                </a:cubicBezTo>
                <a:cubicBezTo>
                  <a:pt x="290066" y="357188"/>
                  <a:pt x="281583" y="356146"/>
                  <a:pt x="273323" y="354062"/>
                </a:cubicBezTo>
                <a:lnTo>
                  <a:pt x="207838" y="337691"/>
                </a:lnTo>
                <a:cubicBezTo>
                  <a:pt x="196453" y="334863"/>
                  <a:pt x="184547" y="334863"/>
                  <a:pt x="173162" y="337691"/>
                </a:cubicBezTo>
                <a:lnTo>
                  <a:pt x="107677" y="354062"/>
                </a:lnTo>
                <a:cubicBezTo>
                  <a:pt x="99417" y="356146"/>
                  <a:pt x="90934" y="357188"/>
                  <a:pt x="82376" y="357188"/>
                </a:cubicBezTo>
                <a:cubicBezTo>
                  <a:pt x="63178" y="357188"/>
                  <a:pt x="47625" y="341635"/>
                  <a:pt x="47625" y="322436"/>
                </a:cubicBezTo>
                <a:lnTo>
                  <a:pt x="47625" y="321246"/>
                </a:lnTo>
                <a:cubicBezTo>
                  <a:pt x="47625" y="313506"/>
                  <a:pt x="48816" y="305767"/>
                  <a:pt x="51495" y="298549"/>
                </a:cubicBezTo>
                <a:close/>
                <a:moveTo>
                  <a:pt x="313879" y="210369"/>
                </a:moveTo>
                <a:cubicBezTo>
                  <a:pt x="295647" y="199951"/>
                  <a:pt x="292224" y="171896"/>
                  <a:pt x="306288" y="147786"/>
                </a:cubicBezTo>
                <a:cubicBezTo>
                  <a:pt x="320353" y="123676"/>
                  <a:pt x="346472" y="112588"/>
                  <a:pt x="364703" y="123006"/>
                </a:cubicBezTo>
                <a:cubicBezTo>
                  <a:pt x="382935" y="133424"/>
                  <a:pt x="386358" y="161479"/>
                  <a:pt x="372294" y="185589"/>
                </a:cubicBezTo>
                <a:cubicBezTo>
                  <a:pt x="358229" y="209699"/>
                  <a:pt x="332110" y="220787"/>
                  <a:pt x="313879" y="210369"/>
                </a:cubicBezTo>
                <a:close/>
                <a:moveTo>
                  <a:pt x="230758" y="141163"/>
                </a:moveTo>
                <a:cubicBezTo>
                  <a:pt x="206722" y="133276"/>
                  <a:pt x="195858" y="101054"/>
                  <a:pt x="206499" y="69131"/>
                </a:cubicBezTo>
                <a:cubicBezTo>
                  <a:pt x="217140" y="37207"/>
                  <a:pt x="245269" y="17711"/>
                  <a:pt x="269304" y="25598"/>
                </a:cubicBezTo>
                <a:cubicBezTo>
                  <a:pt x="293340" y="33486"/>
                  <a:pt x="304205" y="65708"/>
                  <a:pt x="293563" y="97631"/>
                </a:cubicBezTo>
                <a:cubicBezTo>
                  <a:pt x="282922" y="129555"/>
                  <a:pt x="254794" y="149051"/>
                  <a:pt x="230758" y="141163"/>
                </a:cubicBezTo>
                <a:close/>
              </a:path>
            </a:pathLst>
          </a:custGeom>
          <a:solidFill>
            <a:srgbClr val="FFC200"/>
          </a:solidFill>
        </p:spPr>
      </p:sp>
      <p:sp>
        <p:nvSpPr>
          <p:cNvPr id="12" name="Text 10"/>
          <p:cNvSpPr/>
          <p:nvPr/>
        </p:nvSpPr>
        <p:spPr>
          <a:xfrm>
            <a:off x="1752600" y="7239000"/>
            <a:ext cx="28194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7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保护动物家园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381000" y="8534400"/>
            <a:ext cx="81534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3000" dirty="0">
                <a:solidFill>
                  <a:srgbClr val="FF5E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但这些，都需要 </a:t>
            </a:r>
            <a:r>
              <a:rPr lang="en-US" sz="3000" dirty="0">
                <a:solidFill>
                  <a:srgbClr val="FFFFFF"/>
                </a:solidFill>
                <a:highlight>
                  <a:srgbClr val="FF5E5E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“懂AI”的你们 </a:t>
            </a:r>
            <a:r>
              <a:rPr lang="en-US" sz="3000" dirty="0">
                <a:solidFill>
                  <a:srgbClr val="FF5E5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来实现！</a:t>
            </a:r>
            <a:endParaRPr lang="en-US" sz="2400" dirty="0"/>
          </a:p>
        </p:txBody>
      </p:sp>
      <p:pic>
        <p:nvPicPr>
          <p:cNvPr id="14" name="Image 0" descr="https://kimi-web-img.moonshot.cn/img/pan.pzhl.net/ac4848b64ed4623f1e7b96e6bdd06aebc53a35a0.jpg"/>
          <p:cNvPicPr>
            <a:picLocks noChangeAspect="1"/>
          </p:cNvPicPr>
          <p:nvPr/>
        </p:nvPicPr>
        <p:blipFill>
          <a:blip r:embed="rId3"/>
          <a:srcRect t="9239" b="9239"/>
          <a:stretch>
            <a:fillRect/>
          </a:stretch>
        </p:blipFill>
        <p:spPr>
          <a:xfrm>
            <a:off x="9144000" y="381000"/>
            <a:ext cx="8763000" cy="9525000"/>
          </a:xfrm>
          <a:prstGeom prst="roundRect">
            <a:avLst>
              <a:gd name="adj" fmla="val 2609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88380" y="4589780"/>
            <a:ext cx="6096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>
                <a:latin typeface="黑体" charset="0"/>
                <a:ea typeface="黑体" charset="0"/>
              </a:rPr>
              <a:t>什么是机器人？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905000"/>
            <a:ext cx="1828800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sz="5400" dirty="0">
                <a:solidFill>
                  <a:srgbClr val="00AEEF"/>
                </a:solidFill>
                <a:latin typeface="黑体" charset="0"/>
                <a:ea typeface="黑体" charset="0"/>
                <a:cs typeface="黑体" charset="0"/>
              </a:rPr>
              <a:t>寻找身边的隐藏AI</a:t>
            </a:r>
          </a:p>
        </p:txBody>
      </p:sp>
      <p:sp>
        <p:nvSpPr>
          <p:cNvPr id="3" name="Text 1"/>
          <p:cNvSpPr/>
          <p:nvPr/>
        </p:nvSpPr>
        <p:spPr>
          <a:xfrm>
            <a:off x="381000" y="2895600"/>
            <a:ext cx="18288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下课后，不妨找一找家里还有哪些“藏起来的AI”？</a:t>
            </a:r>
          </a:p>
        </p:txBody>
      </p:sp>
      <p:pic>
        <p:nvPicPr>
          <p:cNvPr id="4" name="Image 0" descr="https://kimi-web-img.moonshot.cn/img/png.pngtree.com/dbcbefc5f2a288f93776609025942817bb2d9487.jpg"/>
          <p:cNvPicPr>
            <a:picLocks noChangeAspect="1"/>
          </p:cNvPicPr>
          <p:nvPr/>
        </p:nvPicPr>
        <p:blipFill>
          <a:blip r:embed="rId3"/>
          <a:srcRect l="21875" r="21875"/>
          <a:stretch>
            <a:fillRect/>
          </a:stretch>
        </p:blipFill>
        <p:spPr>
          <a:xfrm>
            <a:off x="2082701" y="4038600"/>
            <a:ext cx="2438400" cy="2438400"/>
          </a:xfrm>
          <a:prstGeom prst="roundRect">
            <a:avLst>
              <a:gd name="adj" fmla="val 50000"/>
            </a:avLst>
          </a:prstGeom>
        </p:spPr>
      </p:pic>
      <p:sp>
        <p:nvSpPr>
          <p:cNvPr id="5" name="Text 2"/>
          <p:cNvSpPr/>
          <p:nvPr/>
        </p:nvSpPr>
        <p:spPr>
          <a:xfrm>
            <a:off x="730151" y="6705600"/>
            <a:ext cx="51435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rgbClr val="4080FF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扫地机器人</a:t>
            </a:r>
          </a:p>
        </p:txBody>
      </p:sp>
      <p:pic>
        <p:nvPicPr>
          <p:cNvPr id="6" name="Image 1" descr="https://kimi-web-img.moonshot.cn/img/img-blog.csdnimg.cn/f6a6d708f6b1e6434207e507626ffb96da1dd6b1.png"/>
          <p:cNvPicPr>
            <a:picLocks noChangeAspect="1"/>
          </p:cNvPicPr>
          <p:nvPr/>
        </p:nvPicPr>
        <p:blipFill>
          <a:blip r:embed="rId4"/>
          <a:srcRect l="19359" r="19359"/>
          <a:stretch>
            <a:fillRect/>
          </a:stretch>
        </p:blipFill>
        <p:spPr>
          <a:xfrm>
            <a:off x="7924652" y="4038600"/>
            <a:ext cx="2438400" cy="2438400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3"/>
          <p:cNvSpPr/>
          <p:nvPr/>
        </p:nvSpPr>
        <p:spPr>
          <a:xfrm>
            <a:off x="6572102" y="6705600"/>
            <a:ext cx="51435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rgbClr val="4080FF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智能空调</a:t>
            </a:r>
          </a:p>
        </p:txBody>
      </p:sp>
      <p:pic>
        <p:nvPicPr>
          <p:cNvPr id="8" name="Image 2" descr="https://kimi-web-img.moonshot.cn/img/image.made-in-china.com/126724044fd4a825b4b5520b889ad3805410e950.webp"/>
          <p:cNvPicPr>
            <a:picLocks noChangeAspect="1"/>
          </p:cNvPicPr>
          <p:nvPr/>
        </p:nvPicPr>
        <p:blipFill>
          <a:blip r:embed="rId5"/>
          <a:srcRect l="5364" r="5364"/>
          <a:stretch>
            <a:fillRect/>
          </a:stretch>
        </p:blipFill>
        <p:spPr>
          <a:xfrm>
            <a:off x="13766601" y="4038600"/>
            <a:ext cx="2438400" cy="2438400"/>
          </a:xfrm>
          <a:prstGeom prst="roundRect">
            <a:avLst>
              <a:gd name="adj" fmla="val 50000"/>
            </a:avLst>
          </a:prstGeom>
        </p:spPr>
      </p:pic>
      <p:sp>
        <p:nvSpPr>
          <p:cNvPr id="9" name="Text 4"/>
          <p:cNvSpPr/>
          <p:nvPr/>
        </p:nvSpPr>
        <p:spPr>
          <a:xfrm>
            <a:off x="12414051" y="6705600"/>
            <a:ext cx="51435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rgbClr val="4080FF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车牌识别</a:t>
            </a:r>
          </a:p>
        </p:txBody>
      </p:sp>
      <p:sp>
        <p:nvSpPr>
          <p:cNvPr id="10" name="Text 5"/>
          <p:cNvSpPr/>
          <p:nvPr/>
        </p:nvSpPr>
        <p:spPr>
          <a:xfrm>
            <a:off x="381000" y="7848600"/>
            <a:ext cx="18288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FFC200"/>
                </a:solidFill>
                <a:latin typeface="黑体" charset="0"/>
                <a:ea typeface="黑体" charset="0"/>
                <a:cs typeface="黑体" charset="0"/>
              </a:rPr>
              <a:t>💡 提示：观察、记录、思考，你也是AI小侦探！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2"/>
          <p:cNvGrpSpPr/>
          <p:nvPr/>
        </p:nvGrpSpPr>
        <p:grpSpPr>
          <a:xfrm>
            <a:off x="2514535" y="1953057"/>
            <a:ext cx="5352294" cy="1345644"/>
            <a:chOff x="-28367" y="0"/>
            <a:chExt cx="1797729" cy="451975"/>
          </a:xfrm>
        </p:grpSpPr>
        <p:sp>
          <p:nvSpPr>
            <p:cNvPr id="1048921" name="Freeform 3"/>
            <p:cNvSpPr/>
            <p:nvPr/>
          </p:nvSpPr>
          <p:spPr>
            <a:xfrm>
              <a:off x="0" y="0"/>
              <a:ext cx="1769362" cy="330190"/>
            </a:xfrm>
            <a:custGeom>
              <a:avLst/>
              <a:gdLst/>
              <a:ahLst/>
              <a:cxnLst/>
              <a:rect l="l" t="t" r="r" b="b"/>
              <a:pathLst>
                <a:path w="1769362" h="330190">
                  <a:moveTo>
                    <a:pt x="94058" y="0"/>
                  </a:moveTo>
                  <a:lnTo>
                    <a:pt x="1675304" y="0"/>
                  </a:lnTo>
                  <a:cubicBezTo>
                    <a:pt x="1700250" y="0"/>
                    <a:pt x="1724174" y="9910"/>
                    <a:pt x="1741813" y="27549"/>
                  </a:cubicBezTo>
                  <a:cubicBezTo>
                    <a:pt x="1759453" y="45188"/>
                    <a:pt x="1769362" y="69112"/>
                    <a:pt x="1769362" y="94058"/>
                  </a:cubicBezTo>
                  <a:lnTo>
                    <a:pt x="1769362" y="236132"/>
                  </a:lnTo>
                  <a:cubicBezTo>
                    <a:pt x="1769362" y="261078"/>
                    <a:pt x="1759453" y="285002"/>
                    <a:pt x="1741813" y="302641"/>
                  </a:cubicBezTo>
                  <a:cubicBezTo>
                    <a:pt x="1724174" y="320280"/>
                    <a:pt x="1700250" y="330190"/>
                    <a:pt x="1675304" y="330190"/>
                  </a:cubicBezTo>
                  <a:lnTo>
                    <a:pt x="94058" y="330190"/>
                  </a:lnTo>
                  <a:cubicBezTo>
                    <a:pt x="69112" y="330190"/>
                    <a:pt x="45188" y="320280"/>
                    <a:pt x="27549" y="302641"/>
                  </a:cubicBezTo>
                  <a:cubicBezTo>
                    <a:pt x="9910" y="285002"/>
                    <a:pt x="0" y="261078"/>
                    <a:pt x="0" y="236132"/>
                  </a:cubicBezTo>
                  <a:lnTo>
                    <a:pt x="0" y="94058"/>
                  </a:lnTo>
                  <a:cubicBezTo>
                    <a:pt x="0" y="69112"/>
                    <a:pt x="9910" y="45188"/>
                    <a:pt x="27549" y="27549"/>
                  </a:cubicBezTo>
                  <a:cubicBezTo>
                    <a:pt x="45188" y="9910"/>
                    <a:pt x="69112" y="0"/>
                    <a:pt x="94058" y="0"/>
                  </a:cubicBezTo>
                  <a:close/>
                </a:path>
              </a:pathLst>
            </a:custGeom>
            <a:solidFill>
              <a:srgbClr val="1055E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922" name="TextBox 4"/>
            <p:cNvSpPr txBox="1"/>
            <p:nvPr/>
          </p:nvSpPr>
          <p:spPr>
            <a:xfrm>
              <a:off x="-28367" y="83685"/>
              <a:ext cx="1769362" cy="368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4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Thank you</a:t>
              </a:r>
            </a:p>
          </p:txBody>
        </p:sp>
      </p:grpSp>
      <p:sp>
        <p:nvSpPr>
          <p:cNvPr id="1048923" name="Freeform 5"/>
          <p:cNvSpPr/>
          <p:nvPr/>
        </p:nvSpPr>
        <p:spPr>
          <a:xfrm>
            <a:off x="10058289" y="-128926"/>
            <a:ext cx="10553966" cy="10740432"/>
          </a:xfrm>
          <a:custGeom>
            <a:avLst/>
            <a:gdLst/>
            <a:ahLst/>
            <a:cxnLst/>
            <a:rect l="l" t="t" r="r" b="b"/>
            <a:pathLst>
              <a:path w="10553966" h="10740432">
                <a:moveTo>
                  <a:pt x="0" y="0"/>
                </a:moveTo>
                <a:lnTo>
                  <a:pt x="10553966" y="0"/>
                </a:lnTo>
                <a:lnTo>
                  <a:pt x="10553966" y="10740432"/>
                </a:lnTo>
                <a:lnTo>
                  <a:pt x="0" y="10740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48924" name="Freeform 7"/>
          <p:cNvSpPr/>
          <p:nvPr/>
        </p:nvSpPr>
        <p:spPr>
          <a:xfrm rot="-5400000" flipV="1">
            <a:off x="-3416300" y="3225800"/>
            <a:ext cx="10725785" cy="4045585"/>
          </a:xfrm>
          <a:custGeom>
            <a:avLst/>
            <a:gdLst/>
            <a:ahLst/>
            <a:cxnLst/>
            <a:rect l="l" t="t" r="r" b="b"/>
            <a:pathLst>
              <a:path w="10726051" h="5131901">
                <a:moveTo>
                  <a:pt x="0" y="0"/>
                </a:moveTo>
                <a:lnTo>
                  <a:pt x="10726051" y="0"/>
                </a:lnTo>
                <a:lnTo>
                  <a:pt x="10726051" y="5131901"/>
                </a:lnTo>
                <a:lnTo>
                  <a:pt x="0" y="5131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48925" name="TextBox 8"/>
          <p:cNvSpPr txBox="1"/>
          <p:nvPr/>
        </p:nvSpPr>
        <p:spPr>
          <a:xfrm>
            <a:off x="2522791" y="2669416"/>
            <a:ext cx="10374400" cy="246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60"/>
              </a:lnSpc>
            </a:pPr>
            <a:r>
              <a:rPr lang="zh-CN" altLang="en-US" sz="12200" b="1" spc="-687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可画标题黑-简" panose="020B0500000000000000"/>
                <a:sym typeface="可画标题黑-简" panose="020B0500000000000000"/>
              </a:rPr>
              <a:t>非常感谢您的</a:t>
            </a:r>
          </a:p>
        </p:txBody>
      </p:sp>
      <p:sp>
        <p:nvSpPr>
          <p:cNvPr id="1048926" name="TextBox 9"/>
          <p:cNvSpPr txBox="1"/>
          <p:nvPr/>
        </p:nvSpPr>
        <p:spPr>
          <a:xfrm>
            <a:off x="2522791" y="4583431"/>
            <a:ext cx="10374400" cy="246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60"/>
              </a:lnSpc>
            </a:pPr>
            <a:r>
              <a:rPr lang="zh-CN" altLang="en-US" sz="12200" b="1" spc="-687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可画标题黑-简" panose="020B0500000000000000"/>
                <a:sym typeface="可画标题黑-简" panose="020B0500000000000000"/>
              </a:rPr>
              <a:t>认真观看</a:t>
            </a:r>
            <a:endParaRPr lang="en-US" sz="13755" spc="-687">
              <a:solidFill>
                <a:srgbClr val="000000"/>
              </a:solidFill>
              <a:latin typeface="可画标题黑-简" panose="020B0500000000000000"/>
              <a:ea typeface="可画标题黑-简" panose="020B0500000000000000"/>
              <a:cs typeface="可画标题黑-简" panose="020B0500000000000000"/>
              <a:sym typeface="可画标题黑-简" panose="020B0500000000000000"/>
            </a:endParaRPr>
          </a:p>
        </p:txBody>
      </p:sp>
      <p:sp>
        <p:nvSpPr>
          <p:cNvPr id="1048927" name="AutoShape 10"/>
          <p:cNvSpPr/>
          <p:nvPr/>
        </p:nvSpPr>
        <p:spPr>
          <a:xfrm>
            <a:off x="7567268" y="6937536"/>
            <a:ext cx="8939304" cy="0"/>
          </a:xfrm>
          <a:prstGeom prst="line">
            <a:avLst/>
          </a:prstGeom>
          <a:ln w="47625" cap="flat">
            <a:solidFill>
              <a:srgbClr val="1055E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7" name="Group 18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188" name="Group 19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92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92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89" name="Group 22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930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931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90" name="Group 25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932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933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191" name="Group 28"/>
          <p:cNvGrpSpPr/>
          <p:nvPr/>
        </p:nvGrpSpPr>
        <p:grpSpPr>
          <a:xfrm rot="-10800000">
            <a:off x="3071040" y="9479081"/>
            <a:ext cx="11483160" cy="419459"/>
            <a:chOff x="0" y="0"/>
            <a:chExt cx="11125668" cy="406400"/>
          </a:xfrm>
        </p:grpSpPr>
        <p:sp>
          <p:nvSpPr>
            <p:cNvPr id="1048934" name="Freeform 29"/>
            <p:cNvSpPr/>
            <p:nvPr/>
          </p:nvSpPr>
          <p:spPr>
            <a:xfrm>
              <a:off x="0" y="0"/>
              <a:ext cx="11125668" cy="406400"/>
            </a:xfrm>
            <a:custGeom>
              <a:avLst/>
              <a:gdLst/>
              <a:ahLst/>
              <a:cxnLst/>
              <a:rect l="l" t="t" r="r" b="b"/>
              <a:pathLst>
                <a:path w="11125668" h="406400">
                  <a:moveTo>
                    <a:pt x="1092246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0922468" y="406400"/>
                  </a:lnTo>
                  <a:lnTo>
                    <a:pt x="11125668" y="203200"/>
                  </a:lnTo>
                  <a:lnTo>
                    <a:pt x="10922468" y="0"/>
                  </a:lnTo>
                  <a:close/>
                </a:path>
              </a:pathLst>
            </a:custGeom>
            <a:solidFill>
              <a:srgbClr val="00C4CC">
                <a:alpha val="6667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935" name="TextBox 30"/>
            <p:cNvSpPr txBox="1"/>
            <p:nvPr/>
          </p:nvSpPr>
          <p:spPr>
            <a:xfrm>
              <a:off x="0" y="-38100"/>
              <a:ext cx="1101136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4" name="图片 3" descr="ww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1104900"/>
            <a:ext cx="7713345" cy="7708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HGAEBCDHICCJ-4t5J43aR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0"/>
            <a:ext cx="10325100" cy="4600575"/>
          </a:xfrm>
          <a:prstGeom prst="rect">
            <a:avLst/>
          </a:prstGeom>
        </p:spPr>
      </p:pic>
      <p:pic>
        <p:nvPicPr>
          <p:cNvPr id="3" name="图片 2" descr="BHGAEBCDJCDHF-S9rBeGYc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533900"/>
            <a:ext cx="10295890" cy="5791835"/>
          </a:xfrm>
          <a:prstGeom prst="rect">
            <a:avLst/>
          </a:prstGeom>
        </p:spPr>
      </p:pic>
      <p:pic>
        <p:nvPicPr>
          <p:cNvPr id="4" name="图片 3" descr="BHGAEBCEAHCJG-tieOayXC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7298690" cy="45643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23:52-d2t83u5nfo2stf9diob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349913" cy="1032224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23:52-d2t83u5nfo2stf9dioa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296275"/>
            <a:ext cx="2526030" cy="199072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23:52-d2t83u5nfo2stf9dioa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4270" y="0"/>
            <a:ext cx="3174683" cy="34290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381000" y="8191500"/>
            <a:ext cx="17526000" cy="2057400"/>
          </a:xfrm>
          <a:custGeom>
            <a:avLst/>
            <a:gdLst/>
            <a:ahLst/>
            <a:cxnLst/>
            <a:rect l="l" t="t" r="r" b="b"/>
            <a:pathLst>
              <a:path w="11684000" h="1371600">
                <a:moveTo>
                  <a:pt x="101594" y="0"/>
                </a:moveTo>
                <a:lnTo>
                  <a:pt x="11582406" y="0"/>
                </a:lnTo>
                <a:cubicBezTo>
                  <a:pt x="11638515" y="0"/>
                  <a:pt x="11684000" y="45485"/>
                  <a:pt x="11684000" y="101594"/>
                </a:cubicBezTo>
                <a:lnTo>
                  <a:pt x="11684000" y="1270006"/>
                </a:lnTo>
                <a:cubicBezTo>
                  <a:pt x="11684000" y="1326115"/>
                  <a:pt x="11638515" y="1371600"/>
                  <a:pt x="115824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Text 1"/>
          <p:cNvSpPr/>
          <p:nvPr/>
        </p:nvSpPr>
        <p:spPr>
          <a:xfrm>
            <a:off x="609600" y="8496300"/>
            <a:ext cx="170688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5400" dirty="0">
                <a:solidFill>
                  <a:srgbClr val="3341B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它们为何能跑会跳，似生命般神奇？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609600" y="9410700"/>
            <a:ext cx="170688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700" dirty="0">
                <a:solidFill>
                  <a:srgbClr val="34385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指挥它们的“神秘力量”是什么？今天，我们将亲手揭开它的秘密！</a:t>
            </a:r>
            <a:endParaRPr lang="en-US" sz="2400" dirty="0"/>
          </a:p>
        </p:txBody>
      </p:sp>
      <p:pic>
        <p:nvPicPr>
          <p:cNvPr id="9" name="33035914034-1-19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0260" y="-127635"/>
            <a:ext cx="14251940" cy="792035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77305" y="3782060"/>
            <a:ext cx="6096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latin typeface="黑体" charset="0"/>
                <a:ea typeface="黑体" charset="0"/>
                <a:cs typeface="黑体" charset="0"/>
              </a:rPr>
              <a:t>什么是</a:t>
            </a:r>
            <a:r>
              <a:rPr lang="en-US" altLang="zh-CN" sz="8800">
                <a:latin typeface="黑体" charset="0"/>
                <a:ea typeface="黑体" charset="0"/>
                <a:cs typeface="黑体" charset="0"/>
              </a:rPr>
              <a:t> AI</a:t>
            </a:r>
            <a:r>
              <a:rPr lang="zh-CN" altLang="en-US" sz="8800">
                <a:latin typeface="黑体" charset="0"/>
                <a:ea typeface="黑体" charset="0"/>
                <a:cs typeface="黑体" charset="0"/>
              </a:rPr>
              <a:t>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981200"/>
            <a:ext cx="182880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5400" dirty="0">
                <a:solidFill>
                  <a:srgbClr val="00AEEF"/>
                </a:solidFill>
                <a:latin typeface="黑体" charset="0"/>
                <a:ea typeface="黑体" charset="0"/>
                <a:cs typeface="黑体" charset="0"/>
              </a:rPr>
              <a:t>你好，我是AI！</a:t>
            </a:r>
          </a:p>
        </p:txBody>
      </p:sp>
      <p:sp>
        <p:nvSpPr>
          <p:cNvPr id="3" name="Text 1"/>
          <p:cNvSpPr/>
          <p:nvPr/>
        </p:nvSpPr>
        <p:spPr>
          <a:xfrm>
            <a:off x="0" y="2895600"/>
            <a:ext cx="18288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电脑里的超级大脑</a:t>
            </a:r>
          </a:p>
        </p:txBody>
      </p:sp>
      <p:sp>
        <p:nvSpPr>
          <p:cNvPr id="4" name="Shape 2"/>
          <p:cNvSpPr/>
          <p:nvPr/>
        </p:nvSpPr>
        <p:spPr>
          <a:xfrm>
            <a:off x="4299495" y="4191000"/>
            <a:ext cx="571500" cy="9144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114300" y="76200"/>
                </a:moveTo>
                <a:cubicBezTo>
                  <a:pt x="114300" y="34144"/>
                  <a:pt x="148444" y="0"/>
                  <a:pt x="190500" y="0"/>
                </a:cubicBezTo>
                <a:cubicBezTo>
                  <a:pt x="232556" y="0"/>
                  <a:pt x="266700" y="34144"/>
                  <a:pt x="266700" y="76200"/>
                </a:cubicBezTo>
                <a:cubicBezTo>
                  <a:pt x="266700" y="118256"/>
                  <a:pt x="232556" y="152400"/>
                  <a:pt x="190500" y="152400"/>
                </a:cubicBezTo>
                <a:cubicBezTo>
                  <a:pt x="148444" y="152400"/>
                  <a:pt x="114300" y="118256"/>
                  <a:pt x="114300" y="76200"/>
                </a:cubicBezTo>
                <a:close/>
                <a:moveTo>
                  <a:pt x="171450" y="457200"/>
                </a:moveTo>
                <a:lnTo>
                  <a:pt x="171450" y="571500"/>
                </a:lnTo>
                <a:cubicBezTo>
                  <a:pt x="171450" y="592574"/>
                  <a:pt x="154424" y="609600"/>
                  <a:pt x="133350" y="609600"/>
                </a:cubicBezTo>
                <a:cubicBezTo>
                  <a:pt x="112276" y="609600"/>
                  <a:pt x="95250" y="592574"/>
                  <a:pt x="95250" y="571500"/>
                </a:cubicBezTo>
                <a:lnTo>
                  <a:pt x="95250" y="342662"/>
                </a:lnTo>
                <a:lnTo>
                  <a:pt x="70366" y="382191"/>
                </a:lnTo>
                <a:cubicBezTo>
                  <a:pt x="59174" y="400050"/>
                  <a:pt x="35600" y="405289"/>
                  <a:pt x="17859" y="394097"/>
                </a:cubicBezTo>
                <a:cubicBezTo>
                  <a:pt x="119" y="382905"/>
                  <a:pt x="-5358" y="359450"/>
                  <a:pt x="5834" y="341709"/>
                </a:cubicBezTo>
                <a:lnTo>
                  <a:pt x="53340" y="266343"/>
                </a:lnTo>
                <a:cubicBezTo>
                  <a:pt x="82987" y="219075"/>
                  <a:pt x="134779" y="190500"/>
                  <a:pt x="190500" y="190500"/>
                </a:cubicBezTo>
                <a:cubicBezTo>
                  <a:pt x="246221" y="190500"/>
                  <a:pt x="298013" y="219075"/>
                  <a:pt x="327660" y="266224"/>
                </a:cubicBezTo>
                <a:lnTo>
                  <a:pt x="375166" y="341709"/>
                </a:lnTo>
                <a:cubicBezTo>
                  <a:pt x="386358" y="359569"/>
                  <a:pt x="381000" y="383024"/>
                  <a:pt x="363260" y="394216"/>
                </a:cubicBezTo>
                <a:cubicBezTo>
                  <a:pt x="345519" y="405408"/>
                  <a:pt x="321945" y="400050"/>
                  <a:pt x="310753" y="382310"/>
                </a:cubicBezTo>
                <a:lnTo>
                  <a:pt x="285750" y="342662"/>
                </a:lnTo>
                <a:lnTo>
                  <a:pt x="285750" y="571500"/>
                </a:lnTo>
                <a:cubicBezTo>
                  <a:pt x="285750" y="592574"/>
                  <a:pt x="268724" y="609600"/>
                  <a:pt x="247650" y="609600"/>
                </a:cubicBezTo>
                <a:cubicBezTo>
                  <a:pt x="226576" y="609600"/>
                  <a:pt x="209550" y="592574"/>
                  <a:pt x="209550" y="571500"/>
                </a:cubicBezTo>
                <a:lnTo>
                  <a:pt x="209550" y="457200"/>
                </a:lnTo>
                <a:lnTo>
                  <a:pt x="171450" y="457200"/>
                </a:lnTo>
                <a:close/>
              </a:path>
            </a:pathLst>
          </a:custGeom>
          <a:solidFill>
            <a:srgbClr val="4080FF"/>
          </a:solidFill>
        </p:spPr>
      </p:sp>
      <p:sp>
        <p:nvSpPr>
          <p:cNvPr id="5" name="Text 3"/>
          <p:cNvSpPr/>
          <p:nvPr/>
        </p:nvSpPr>
        <p:spPr>
          <a:xfrm>
            <a:off x="1003845" y="5334000"/>
            <a:ext cx="7162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 b="1" dirty="0">
                <a:solidFill>
                  <a:srgbClr val="4080FF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人类的学习</a:t>
            </a:r>
          </a:p>
        </p:txBody>
      </p:sp>
      <p:sp>
        <p:nvSpPr>
          <p:cNvPr id="6" name="Text 4"/>
          <p:cNvSpPr/>
          <p:nvPr/>
        </p:nvSpPr>
        <p:spPr>
          <a:xfrm>
            <a:off x="1384845" y="6096000"/>
            <a:ext cx="6400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妈妈指着小狗说：“这是小狗。”你看一次就记住了。</a:t>
            </a:r>
          </a:p>
        </p:txBody>
      </p:sp>
      <p:sp>
        <p:nvSpPr>
          <p:cNvPr id="7" name="Text 5"/>
          <p:cNvSpPr/>
          <p:nvPr/>
        </p:nvSpPr>
        <p:spPr>
          <a:xfrm>
            <a:off x="8395245" y="5029200"/>
            <a:ext cx="2266950" cy="1143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9000" dirty="0">
                <a:solidFill>
                  <a:srgbClr val="FFC200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VS</a:t>
            </a:r>
          </a:p>
        </p:txBody>
      </p:sp>
      <p:sp>
        <p:nvSpPr>
          <p:cNvPr id="8" name="Shape 6"/>
          <p:cNvSpPr/>
          <p:nvPr/>
        </p:nvSpPr>
        <p:spPr>
          <a:xfrm>
            <a:off x="13131105" y="41910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19100" y="0"/>
                </a:moveTo>
                <a:cubicBezTo>
                  <a:pt x="419100" y="-21074"/>
                  <a:pt x="402074" y="-38100"/>
                  <a:pt x="381000" y="-38100"/>
                </a:cubicBezTo>
                <a:cubicBezTo>
                  <a:pt x="359926" y="-38100"/>
                  <a:pt x="342900" y="-21074"/>
                  <a:pt x="342900" y="0"/>
                </a:cubicBezTo>
                <a:lnTo>
                  <a:pt x="342900" y="76200"/>
                </a:lnTo>
                <a:lnTo>
                  <a:pt x="228600" y="76200"/>
                </a:lnTo>
                <a:cubicBezTo>
                  <a:pt x="165497" y="76200"/>
                  <a:pt x="114300" y="127397"/>
                  <a:pt x="114300" y="190500"/>
                </a:cubicBezTo>
                <a:lnTo>
                  <a:pt x="114300" y="457200"/>
                </a:lnTo>
                <a:cubicBezTo>
                  <a:pt x="114300" y="520303"/>
                  <a:pt x="165497" y="571500"/>
                  <a:pt x="228600" y="571500"/>
                </a:cubicBezTo>
                <a:lnTo>
                  <a:pt x="533400" y="571500"/>
                </a:lnTo>
                <a:cubicBezTo>
                  <a:pt x="596503" y="571500"/>
                  <a:pt x="647700" y="520303"/>
                  <a:pt x="647700" y="457200"/>
                </a:cubicBezTo>
                <a:lnTo>
                  <a:pt x="647700" y="190500"/>
                </a:lnTo>
                <a:cubicBezTo>
                  <a:pt x="647700" y="127397"/>
                  <a:pt x="596503" y="76200"/>
                  <a:pt x="533400" y="76200"/>
                </a:cubicBezTo>
                <a:lnTo>
                  <a:pt x="419100" y="76200"/>
                </a:lnTo>
                <a:lnTo>
                  <a:pt x="419100" y="0"/>
                </a:lnTo>
                <a:close/>
                <a:moveTo>
                  <a:pt x="190500" y="438150"/>
                </a:moveTo>
                <a:cubicBezTo>
                  <a:pt x="190500" y="422315"/>
                  <a:pt x="203240" y="409575"/>
                  <a:pt x="219075" y="409575"/>
                </a:cubicBezTo>
                <a:lnTo>
                  <a:pt x="257175" y="409575"/>
                </a:lnTo>
                <a:cubicBezTo>
                  <a:pt x="273010" y="409575"/>
                  <a:pt x="285750" y="422315"/>
                  <a:pt x="285750" y="438150"/>
                </a:cubicBezTo>
                <a:cubicBezTo>
                  <a:pt x="285750" y="453985"/>
                  <a:pt x="273010" y="466725"/>
                  <a:pt x="257175" y="466725"/>
                </a:cubicBezTo>
                <a:lnTo>
                  <a:pt x="219075" y="466725"/>
                </a:lnTo>
                <a:cubicBezTo>
                  <a:pt x="203240" y="466725"/>
                  <a:pt x="190500" y="453985"/>
                  <a:pt x="190500" y="438150"/>
                </a:cubicBezTo>
                <a:close/>
                <a:moveTo>
                  <a:pt x="333375" y="438150"/>
                </a:moveTo>
                <a:cubicBezTo>
                  <a:pt x="333375" y="422315"/>
                  <a:pt x="346115" y="409575"/>
                  <a:pt x="361950" y="409575"/>
                </a:cubicBezTo>
                <a:lnTo>
                  <a:pt x="400050" y="409575"/>
                </a:lnTo>
                <a:cubicBezTo>
                  <a:pt x="415885" y="409575"/>
                  <a:pt x="428625" y="422315"/>
                  <a:pt x="428625" y="438150"/>
                </a:cubicBezTo>
                <a:cubicBezTo>
                  <a:pt x="428625" y="453985"/>
                  <a:pt x="415885" y="466725"/>
                  <a:pt x="400050" y="466725"/>
                </a:cubicBezTo>
                <a:lnTo>
                  <a:pt x="361950" y="466725"/>
                </a:lnTo>
                <a:cubicBezTo>
                  <a:pt x="346115" y="466725"/>
                  <a:pt x="333375" y="453985"/>
                  <a:pt x="333375" y="438150"/>
                </a:cubicBezTo>
                <a:close/>
                <a:moveTo>
                  <a:pt x="476250" y="438150"/>
                </a:moveTo>
                <a:cubicBezTo>
                  <a:pt x="476250" y="422315"/>
                  <a:pt x="488990" y="409575"/>
                  <a:pt x="504825" y="409575"/>
                </a:cubicBezTo>
                <a:lnTo>
                  <a:pt x="542925" y="409575"/>
                </a:lnTo>
                <a:cubicBezTo>
                  <a:pt x="558760" y="409575"/>
                  <a:pt x="571500" y="422315"/>
                  <a:pt x="571500" y="438150"/>
                </a:cubicBezTo>
                <a:cubicBezTo>
                  <a:pt x="571500" y="453985"/>
                  <a:pt x="558760" y="466725"/>
                  <a:pt x="542925" y="466725"/>
                </a:cubicBezTo>
                <a:lnTo>
                  <a:pt x="504825" y="466725"/>
                </a:lnTo>
                <a:cubicBezTo>
                  <a:pt x="488990" y="466725"/>
                  <a:pt x="476250" y="453985"/>
                  <a:pt x="476250" y="438150"/>
                </a:cubicBezTo>
                <a:close/>
                <a:moveTo>
                  <a:pt x="266700" y="209550"/>
                </a:moveTo>
                <a:cubicBezTo>
                  <a:pt x="298242" y="209550"/>
                  <a:pt x="323850" y="235158"/>
                  <a:pt x="323850" y="266700"/>
                </a:cubicBezTo>
                <a:cubicBezTo>
                  <a:pt x="323850" y="298242"/>
                  <a:pt x="298242" y="323850"/>
                  <a:pt x="266700" y="323850"/>
                </a:cubicBezTo>
                <a:cubicBezTo>
                  <a:pt x="235158" y="323850"/>
                  <a:pt x="209550" y="298242"/>
                  <a:pt x="209550" y="266700"/>
                </a:cubicBezTo>
                <a:cubicBezTo>
                  <a:pt x="209550" y="235158"/>
                  <a:pt x="235158" y="209550"/>
                  <a:pt x="266700" y="209550"/>
                </a:cubicBezTo>
                <a:close/>
                <a:moveTo>
                  <a:pt x="438150" y="266700"/>
                </a:moveTo>
                <a:cubicBezTo>
                  <a:pt x="438150" y="235158"/>
                  <a:pt x="463758" y="209550"/>
                  <a:pt x="495300" y="209550"/>
                </a:cubicBezTo>
                <a:cubicBezTo>
                  <a:pt x="526842" y="209550"/>
                  <a:pt x="552450" y="235158"/>
                  <a:pt x="552450" y="266700"/>
                </a:cubicBezTo>
                <a:cubicBezTo>
                  <a:pt x="552450" y="298242"/>
                  <a:pt x="526842" y="323850"/>
                  <a:pt x="495300" y="323850"/>
                </a:cubicBezTo>
                <a:cubicBezTo>
                  <a:pt x="463758" y="323850"/>
                  <a:pt x="438150" y="298242"/>
                  <a:pt x="438150" y="266700"/>
                </a:cubicBezTo>
                <a:close/>
                <a:moveTo>
                  <a:pt x="76200" y="266700"/>
                </a:moveTo>
                <a:cubicBezTo>
                  <a:pt x="76200" y="245626"/>
                  <a:pt x="59174" y="228600"/>
                  <a:pt x="38100" y="228600"/>
                </a:cubicBezTo>
                <a:cubicBezTo>
                  <a:pt x="17026" y="228600"/>
                  <a:pt x="0" y="245626"/>
                  <a:pt x="0" y="266700"/>
                </a:cubicBezTo>
                <a:lnTo>
                  <a:pt x="0" y="381000"/>
                </a:lnTo>
                <a:cubicBezTo>
                  <a:pt x="0" y="402074"/>
                  <a:pt x="17026" y="419100"/>
                  <a:pt x="38100" y="419100"/>
                </a:cubicBezTo>
                <a:cubicBezTo>
                  <a:pt x="59174" y="419100"/>
                  <a:pt x="76200" y="402074"/>
                  <a:pt x="76200" y="381000"/>
                </a:cubicBezTo>
                <a:lnTo>
                  <a:pt x="76200" y="266700"/>
                </a:lnTo>
                <a:close/>
                <a:moveTo>
                  <a:pt x="723900" y="228600"/>
                </a:moveTo>
                <a:cubicBezTo>
                  <a:pt x="702826" y="228600"/>
                  <a:pt x="685800" y="245626"/>
                  <a:pt x="685800" y="266700"/>
                </a:cubicBezTo>
                <a:lnTo>
                  <a:pt x="685800" y="381000"/>
                </a:lnTo>
                <a:cubicBezTo>
                  <a:pt x="685800" y="402074"/>
                  <a:pt x="702826" y="419100"/>
                  <a:pt x="723900" y="419100"/>
                </a:cubicBezTo>
                <a:cubicBezTo>
                  <a:pt x="744974" y="419100"/>
                  <a:pt x="762000" y="402074"/>
                  <a:pt x="762000" y="381000"/>
                </a:cubicBezTo>
                <a:lnTo>
                  <a:pt x="762000" y="266700"/>
                </a:lnTo>
                <a:cubicBezTo>
                  <a:pt x="762000" y="245626"/>
                  <a:pt x="744974" y="228600"/>
                  <a:pt x="723900" y="228600"/>
                </a:cubicBezTo>
                <a:close/>
              </a:path>
            </a:pathLst>
          </a:custGeom>
          <a:solidFill>
            <a:srgbClr val="00AEEF"/>
          </a:solidFill>
        </p:spPr>
      </p:sp>
      <p:sp>
        <p:nvSpPr>
          <p:cNvPr id="9" name="Text 7"/>
          <p:cNvSpPr/>
          <p:nvPr/>
        </p:nvSpPr>
        <p:spPr>
          <a:xfrm>
            <a:off x="10121205" y="5334000"/>
            <a:ext cx="7162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 dirty="0">
                <a:solidFill>
                  <a:srgbClr val="00AEEF"/>
                </a:solidFill>
                <a:latin typeface="黑体" charset="0"/>
                <a:ea typeface="黑体" charset="0"/>
                <a:cs typeface="黑体" charset="0"/>
              </a:rPr>
              <a:t>小AI的学习</a:t>
            </a:r>
          </a:p>
        </p:txBody>
      </p:sp>
      <p:sp>
        <p:nvSpPr>
          <p:cNvPr id="10" name="Text 8"/>
          <p:cNvSpPr/>
          <p:nvPr/>
        </p:nvSpPr>
        <p:spPr>
          <a:xfrm>
            <a:off x="10502205" y="6096000"/>
            <a:ext cx="6400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我需要看 </a:t>
            </a:r>
            <a:r>
              <a:rPr lang="en-US" sz="2400" dirty="0">
                <a:solidFill>
                  <a:srgbClr val="FF5E5E"/>
                </a:solidFill>
                <a:latin typeface="黑体" charset="0"/>
                <a:ea typeface="黑体" charset="0"/>
                <a:cs typeface="黑体" charset="0"/>
              </a:rPr>
              <a:t>几千万张</a:t>
            </a:r>
            <a:r>
              <a:rPr lang="en-US" sz="2400" dirty="0">
                <a:solidFill>
                  <a:srgbClr val="333333"/>
                </a:solidFill>
                <a:latin typeface="黑体" charset="0"/>
                <a:ea typeface="黑体" charset="0"/>
                <a:cs typeface="黑体" charset="0"/>
              </a:rPr>
              <a:t> 小狗的照片，才能学会什么是“小狗”。</a:t>
            </a:r>
            <a:endParaRPr lang="en-US" sz="2400" dirty="0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0" y="7772400"/>
            <a:ext cx="18288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700" dirty="0">
                <a:solidFill>
                  <a:srgbClr val="333333"/>
                </a:solidFill>
                <a:latin typeface="黑体" charset="0"/>
                <a:ea typeface="黑体" charset="0"/>
                <a:cs typeface="Noto Sans SC" panose="020B0200000000000000" pitchFamily="34" charset="-120"/>
              </a:rPr>
              <a:t>我有一个梦想：变得像人类一样聪明！不过，我们的学习方式可不太一样哦。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133600"/>
            <a:ext cx="1828800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4500" dirty="0">
                <a:solidFill>
                  <a:srgbClr val="00AEE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小AI的学习秘诀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81000" y="2971800"/>
            <a:ext cx="18288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7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我没有魔法咒语，只有“例子+练习”的朴素公式。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3199508" y="4114800"/>
            <a:ext cx="800100" cy="9144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5" name="Text 3"/>
          <p:cNvSpPr/>
          <p:nvPr/>
        </p:nvSpPr>
        <p:spPr>
          <a:xfrm>
            <a:off x="2456558" y="5257800"/>
            <a:ext cx="2286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海量例子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2799458" y="5791200"/>
            <a:ext cx="16002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1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看几千万张图</a:t>
            </a:r>
            <a:endParaRPr lang="en-US" sz="24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1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读无数本书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6095108" y="4876800"/>
            <a:ext cx="131445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7200" dirty="0">
                <a:solidFill>
                  <a:srgbClr val="FFC2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8686800" y="4114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81025" y="228600"/>
                </a:moveTo>
                <a:lnTo>
                  <a:pt x="409575" y="228600"/>
                </a:lnTo>
                <a:cubicBezTo>
                  <a:pt x="398026" y="228600"/>
                  <a:pt x="387548" y="221694"/>
                  <a:pt x="383143" y="210979"/>
                </a:cubicBezTo>
                <a:cubicBezTo>
                  <a:pt x="378738" y="200263"/>
                  <a:pt x="381119" y="188000"/>
                  <a:pt x="389334" y="179784"/>
                </a:cubicBezTo>
                <a:lnTo>
                  <a:pt x="444937" y="124182"/>
                </a:lnTo>
                <a:cubicBezTo>
                  <a:pt x="355282" y="54412"/>
                  <a:pt x="225504" y="60722"/>
                  <a:pt x="143113" y="143113"/>
                </a:cubicBezTo>
                <a:cubicBezTo>
                  <a:pt x="53816" y="232410"/>
                  <a:pt x="53816" y="377071"/>
                  <a:pt x="143113" y="466368"/>
                </a:cubicBezTo>
                <a:cubicBezTo>
                  <a:pt x="232410" y="555665"/>
                  <a:pt x="377071" y="555665"/>
                  <a:pt x="466368" y="466368"/>
                </a:cubicBezTo>
                <a:cubicBezTo>
                  <a:pt x="476131" y="456605"/>
                  <a:pt x="484822" y="446246"/>
                  <a:pt x="492442" y="435293"/>
                </a:cubicBezTo>
                <a:cubicBezTo>
                  <a:pt x="504468" y="418028"/>
                  <a:pt x="528280" y="413861"/>
                  <a:pt x="545544" y="425887"/>
                </a:cubicBezTo>
                <a:cubicBezTo>
                  <a:pt x="562808" y="437912"/>
                  <a:pt x="566976" y="461724"/>
                  <a:pt x="554950" y="478988"/>
                </a:cubicBezTo>
                <a:cubicBezTo>
                  <a:pt x="544830" y="493514"/>
                  <a:pt x="533281" y="507325"/>
                  <a:pt x="520303" y="520303"/>
                </a:cubicBezTo>
                <a:cubicBezTo>
                  <a:pt x="401241" y="639366"/>
                  <a:pt x="208240" y="639366"/>
                  <a:pt x="89297" y="520303"/>
                </a:cubicBezTo>
                <a:cubicBezTo>
                  <a:pt x="-29647" y="401241"/>
                  <a:pt x="-29766" y="208359"/>
                  <a:pt x="89297" y="89297"/>
                </a:cubicBezTo>
                <a:cubicBezTo>
                  <a:pt x="201573" y="-22979"/>
                  <a:pt x="379452" y="-29289"/>
                  <a:pt x="499229" y="70009"/>
                </a:cubicBezTo>
                <a:lnTo>
                  <a:pt x="560784" y="8334"/>
                </a:lnTo>
                <a:cubicBezTo>
                  <a:pt x="569000" y="119"/>
                  <a:pt x="581263" y="-2262"/>
                  <a:pt x="591979" y="2143"/>
                </a:cubicBezTo>
                <a:cubicBezTo>
                  <a:pt x="602694" y="6548"/>
                  <a:pt x="609600" y="17026"/>
                  <a:pt x="609600" y="28575"/>
                </a:cubicBezTo>
                <a:lnTo>
                  <a:pt x="609600" y="200025"/>
                </a:lnTo>
                <a:cubicBezTo>
                  <a:pt x="609600" y="215860"/>
                  <a:pt x="596860" y="228600"/>
                  <a:pt x="581025" y="228600"/>
                </a:cubicBezTo>
                <a:close/>
              </a:path>
            </a:pathLst>
          </a:custGeom>
          <a:solidFill>
            <a:srgbClr val="4080FF"/>
          </a:solidFill>
        </p:spPr>
      </p:sp>
      <p:sp>
        <p:nvSpPr>
          <p:cNvPr id="9" name="Text 7"/>
          <p:cNvSpPr/>
          <p:nvPr/>
        </p:nvSpPr>
        <p:spPr>
          <a:xfrm>
            <a:off x="8001000" y="5257800"/>
            <a:ext cx="2286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反复练习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8210550" y="5791200"/>
            <a:ext cx="18669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1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不断尝试</a:t>
            </a:r>
            <a:endParaRPr lang="en-US" sz="24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1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记住成功的方法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1639550" y="4876800"/>
            <a:ext cx="131445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7200" dirty="0">
                <a:solidFill>
                  <a:srgbClr val="FFC2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=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14231243" y="4114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609600"/>
                </a:moveTo>
                <a:cubicBezTo>
                  <a:pt x="473024" y="609600"/>
                  <a:pt x="609600" y="473024"/>
                  <a:pt x="609600" y="304800"/>
                </a:cubicBezTo>
                <a:cubicBezTo>
                  <a:pt x="609600" y="136576"/>
                  <a:pt x="473024" y="0"/>
                  <a:pt x="304800" y="0"/>
                </a:cubicBezTo>
                <a:cubicBezTo>
                  <a:pt x="136576" y="0"/>
                  <a:pt x="0" y="136576"/>
                  <a:pt x="0" y="304800"/>
                </a:cubicBezTo>
                <a:cubicBezTo>
                  <a:pt x="0" y="473024"/>
                  <a:pt x="136576" y="609600"/>
                  <a:pt x="304800" y="609600"/>
                </a:cubicBezTo>
                <a:close/>
                <a:moveTo>
                  <a:pt x="405289" y="253246"/>
                </a:moveTo>
                <a:lnTo>
                  <a:pt x="310039" y="405646"/>
                </a:lnTo>
                <a:cubicBezTo>
                  <a:pt x="305038" y="413623"/>
                  <a:pt x="296466" y="418624"/>
                  <a:pt x="287060" y="419100"/>
                </a:cubicBezTo>
                <a:cubicBezTo>
                  <a:pt x="277654" y="419576"/>
                  <a:pt x="268605" y="415290"/>
                  <a:pt x="263009" y="407670"/>
                </a:cubicBezTo>
                <a:lnTo>
                  <a:pt x="205859" y="331470"/>
                </a:lnTo>
                <a:cubicBezTo>
                  <a:pt x="196334" y="318849"/>
                  <a:pt x="198953" y="300990"/>
                  <a:pt x="211574" y="291465"/>
                </a:cubicBezTo>
                <a:cubicBezTo>
                  <a:pt x="224195" y="281940"/>
                  <a:pt x="242054" y="284559"/>
                  <a:pt x="251579" y="297180"/>
                </a:cubicBezTo>
                <a:lnTo>
                  <a:pt x="283726" y="340043"/>
                </a:lnTo>
                <a:lnTo>
                  <a:pt x="356830" y="223004"/>
                </a:lnTo>
                <a:cubicBezTo>
                  <a:pt x="365165" y="209669"/>
                  <a:pt x="382786" y="205502"/>
                  <a:pt x="396240" y="213955"/>
                </a:cubicBezTo>
                <a:cubicBezTo>
                  <a:pt x="409694" y="222409"/>
                  <a:pt x="413742" y="239911"/>
                  <a:pt x="405289" y="253365"/>
                </a:cubicBezTo>
                <a:close/>
              </a:path>
            </a:pathLst>
          </a:custGeom>
          <a:solidFill>
            <a:srgbClr val="00AEEF"/>
          </a:solidFill>
        </p:spPr>
      </p:sp>
      <p:sp>
        <p:nvSpPr>
          <p:cNvPr id="13" name="Text 11"/>
          <p:cNvSpPr/>
          <p:nvPr/>
        </p:nvSpPr>
        <p:spPr>
          <a:xfrm>
            <a:off x="13545443" y="5257800"/>
            <a:ext cx="228600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学会任务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4021693" y="5791200"/>
            <a:ext cx="13335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1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掌握一项</a:t>
            </a:r>
            <a:endParaRPr lang="en-US" sz="24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1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特定的本领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381000" y="7315200"/>
            <a:ext cx="17526000" cy="8382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279400" y="0"/>
                </a:moveTo>
                <a:lnTo>
                  <a:pt x="11404600" y="0"/>
                </a:lnTo>
                <a:cubicBezTo>
                  <a:pt x="11558805" y="0"/>
                  <a:pt x="11684000" y="125195"/>
                  <a:pt x="11684000" y="279400"/>
                </a:cubicBezTo>
                <a:lnTo>
                  <a:pt x="11684000" y="279400"/>
                </a:lnTo>
                <a:cubicBezTo>
                  <a:pt x="11684000" y="433605"/>
                  <a:pt x="11558805" y="558800"/>
                  <a:pt x="11404600" y="558800"/>
                </a:cubicBezTo>
                <a:lnTo>
                  <a:pt x="279400" y="558800"/>
                </a:lnTo>
                <a:cubicBezTo>
                  <a:pt x="125195" y="558800"/>
                  <a:pt x="0" y="433605"/>
                  <a:pt x="0" y="279400"/>
                </a:cubicBezTo>
                <a:lnTo>
                  <a:pt x="0" y="279400"/>
                </a:lnTo>
                <a:cubicBezTo>
                  <a:pt x="0" y="125195"/>
                  <a:pt x="125195" y="0"/>
                  <a:pt x="279400" y="0"/>
                </a:cubicBezTo>
                <a:close/>
              </a:path>
            </a:pathLst>
          </a:custGeom>
          <a:solidFill>
            <a:srgbClr val="FF5E5E">
              <a:alpha val="10196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381000" y="7315200"/>
            <a:ext cx="18288000" cy="838200"/>
          </a:xfrm>
          <a:prstGeom prst="rect">
            <a:avLst/>
          </a:prstGeom>
          <a:noFill/>
        </p:spPr>
        <p:txBody>
          <a:bodyPr wrap="square" lIns="304800" tIns="152400" rIns="304800" bIns="15240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800" b="1" dirty="0">
                <a:solidFill>
                  <a:srgbClr val="FF5E5E"/>
                </a:solidFill>
                <a:latin typeface="黑体" charset="0"/>
                <a:ea typeface="黑体" charset="0"/>
                <a:cs typeface="黑体" charset="0"/>
              </a:rPr>
              <a:t>所以，小AI只会做它被训练过的特定任务哦！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2"/>
          <p:cNvGrpSpPr/>
          <p:nvPr/>
        </p:nvGrpSpPr>
        <p:grpSpPr>
          <a:xfrm>
            <a:off x="0" y="6155121"/>
            <a:ext cx="18288000" cy="4411395"/>
            <a:chOff x="0" y="0"/>
            <a:chExt cx="24384000" cy="5881859"/>
          </a:xfrm>
        </p:grpSpPr>
        <p:sp>
          <p:nvSpPr>
            <p:cNvPr id="1048713" name="Freeform 3"/>
            <p:cNvSpPr/>
            <p:nvPr/>
          </p:nvSpPr>
          <p:spPr>
            <a:xfrm>
              <a:off x="0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048714" name="Freeform 4"/>
            <p:cNvSpPr/>
            <p:nvPr/>
          </p:nvSpPr>
          <p:spPr>
            <a:xfrm>
              <a:off x="12090481" y="0"/>
              <a:ext cx="12293519" cy="5881859"/>
            </a:xfrm>
            <a:custGeom>
              <a:avLst/>
              <a:gdLst/>
              <a:ahLst/>
              <a:cxnLst/>
              <a:rect l="l" t="t" r="r" b="b"/>
              <a:pathLst>
                <a:path w="12293519" h="5881859">
                  <a:moveTo>
                    <a:pt x="0" y="0"/>
                  </a:moveTo>
                  <a:lnTo>
                    <a:pt x="12293519" y="0"/>
                  </a:lnTo>
                  <a:lnTo>
                    <a:pt x="12293519" y="5881859"/>
                  </a:lnTo>
                  <a:lnTo>
                    <a:pt x="0" y="58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4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95" name="Group 14"/>
          <p:cNvGrpSpPr/>
          <p:nvPr/>
        </p:nvGrpSpPr>
        <p:grpSpPr>
          <a:xfrm>
            <a:off x="16755403" y="457501"/>
            <a:ext cx="736545" cy="177377"/>
            <a:chOff x="0" y="0"/>
            <a:chExt cx="982060" cy="236503"/>
          </a:xfrm>
        </p:grpSpPr>
        <p:grpSp>
          <p:nvGrpSpPr>
            <p:cNvPr id="96" name="Group 15"/>
            <p:cNvGrpSpPr/>
            <p:nvPr/>
          </p:nvGrpSpPr>
          <p:grpSpPr>
            <a:xfrm>
              <a:off x="0" y="0"/>
              <a:ext cx="236503" cy="236503"/>
              <a:chOff x="0" y="0"/>
              <a:chExt cx="812800" cy="812800"/>
            </a:xfrm>
          </p:grpSpPr>
          <p:sp>
            <p:nvSpPr>
              <p:cNvPr id="1048715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48716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7" name="Group 18"/>
            <p:cNvGrpSpPr/>
            <p:nvPr/>
          </p:nvGrpSpPr>
          <p:grpSpPr>
            <a:xfrm>
              <a:off x="372779" y="0"/>
              <a:ext cx="236503" cy="236503"/>
              <a:chOff x="0" y="0"/>
              <a:chExt cx="812800" cy="812800"/>
            </a:xfrm>
          </p:grpSpPr>
          <p:sp>
            <p:nvSpPr>
              <p:cNvPr id="1048717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5EB"/>
              </a:solidFill>
            </p:spPr>
            <p:txBody>
              <a:bodyPr/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48718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8" name="Group 21"/>
            <p:cNvGrpSpPr/>
            <p:nvPr/>
          </p:nvGrpSpPr>
          <p:grpSpPr>
            <a:xfrm>
              <a:off x="745558" y="0"/>
              <a:ext cx="236503" cy="236503"/>
              <a:chOff x="0" y="0"/>
              <a:chExt cx="812800" cy="812800"/>
            </a:xfrm>
          </p:grpSpPr>
          <p:sp>
            <p:nvSpPr>
              <p:cNvPr id="1048719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5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48720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</p:grpSp>
      <p:pic>
        <p:nvPicPr>
          <p:cNvPr id="2097179" name="图片 32" descr="post_object_image_3969080429"/>
          <p:cNvPicPr>
            <a:picLocks noChangeAspect="1"/>
          </p:cNvPicPr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1104781" y="539632"/>
            <a:ext cx="1102876" cy="1011813"/>
          </a:xfrm>
          <a:prstGeom prst="rect">
            <a:avLst/>
          </a:prstGeom>
        </p:spPr>
      </p:pic>
      <p:sp>
        <p:nvSpPr>
          <p:cNvPr id="1048721" name="文本框 11"/>
          <p:cNvSpPr txBox="1"/>
          <p:nvPr userDrawn="1"/>
        </p:nvSpPr>
        <p:spPr>
          <a:xfrm>
            <a:off x="2362200" y="691515"/>
            <a:ext cx="12353925" cy="672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AI </a:t>
            </a:r>
            <a:r>
              <a:rPr lang="zh-CN" altLang="en-US" sz="4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有什么用？</a:t>
            </a:r>
          </a:p>
        </p:txBody>
      </p:sp>
      <p:pic>
        <p:nvPicPr>
          <p:cNvPr id="2097180" name="图片 28" descr="工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20" y="96805"/>
            <a:ext cx="895350" cy="817880"/>
          </a:xfrm>
          <a:prstGeom prst="rect">
            <a:avLst/>
          </a:prstGeom>
        </p:spPr>
      </p:pic>
      <p:pic>
        <p:nvPicPr>
          <p:cNvPr id="209718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5448" y="2403656"/>
            <a:ext cx="4918075" cy="322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22" name="TextBox 4"/>
          <p:cNvSpPr txBox="1"/>
          <p:nvPr/>
        </p:nvSpPr>
        <p:spPr>
          <a:xfrm>
            <a:off x="405629" y="1673542"/>
            <a:ext cx="1457960" cy="6489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</a:rPr>
              <a:t>AI助教</a:t>
            </a:r>
          </a:p>
        </p:txBody>
      </p:sp>
      <p:pic>
        <p:nvPicPr>
          <p:cNvPr id="209718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05755" y="2019300"/>
            <a:ext cx="2969895" cy="291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23" name="TextBox 6"/>
          <p:cNvSpPr txBox="1"/>
          <p:nvPr/>
        </p:nvSpPr>
        <p:spPr>
          <a:xfrm>
            <a:off x="5373596" y="1410269"/>
            <a:ext cx="1956435" cy="6489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</a:rPr>
              <a:t>中医诊脉</a:t>
            </a:r>
          </a:p>
        </p:txBody>
      </p:sp>
      <p:pic>
        <p:nvPicPr>
          <p:cNvPr id="2097183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617585" y="2691506"/>
            <a:ext cx="470408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24" name="TextBox 8"/>
          <p:cNvSpPr txBox="1"/>
          <p:nvPr/>
        </p:nvSpPr>
        <p:spPr>
          <a:xfrm>
            <a:off x="9448800" y="2019300"/>
            <a:ext cx="2874645" cy="6489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</a:rPr>
              <a:t>无人驾驶-外卖</a:t>
            </a:r>
          </a:p>
        </p:txBody>
      </p:sp>
      <p:pic>
        <p:nvPicPr>
          <p:cNvPr id="209718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7340" y="6135642"/>
            <a:ext cx="6482715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25" name="TextBox 10"/>
          <p:cNvSpPr txBox="1"/>
          <p:nvPr/>
        </p:nvSpPr>
        <p:spPr>
          <a:xfrm>
            <a:off x="3530283" y="6147072"/>
            <a:ext cx="1956435" cy="6489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</a:rPr>
              <a:t>个性教学</a:t>
            </a:r>
          </a:p>
        </p:txBody>
      </p:sp>
      <p:pic>
        <p:nvPicPr>
          <p:cNvPr id="2097185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396595" y="1148405"/>
            <a:ext cx="4678181" cy="2944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26" name="TextBox 12"/>
          <p:cNvSpPr txBox="1"/>
          <p:nvPr/>
        </p:nvSpPr>
        <p:spPr>
          <a:xfrm>
            <a:off x="13430341" y="418834"/>
            <a:ext cx="1956435" cy="6489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</a:rPr>
              <a:t>机器翻译</a:t>
            </a:r>
          </a:p>
        </p:txBody>
      </p:sp>
      <p:pic>
        <p:nvPicPr>
          <p:cNvPr id="2097186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651014" y="6884987"/>
            <a:ext cx="5303520" cy="313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27" name="TextBox 14"/>
          <p:cNvSpPr txBox="1"/>
          <p:nvPr/>
        </p:nvSpPr>
        <p:spPr>
          <a:xfrm>
            <a:off x="12323384" y="6286817"/>
            <a:ext cx="3690620" cy="6489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</a:rPr>
              <a:t>虚拟现实 增强现实</a:t>
            </a:r>
          </a:p>
        </p:txBody>
      </p:sp>
      <p:pic>
        <p:nvPicPr>
          <p:cNvPr id="2097187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525385" y="6972300"/>
            <a:ext cx="4926965" cy="296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28" name="TextBox 17"/>
          <p:cNvSpPr txBox="1"/>
          <p:nvPr/>
        </p:nvSpPr>
        <p:spPr>
          <a:xfrm>
            <a:off x="9864890" y="6471557"/>
            <a:ext cx="3193415" cy="701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</a:rPr>
              <a:t>医疗诊断/治疗</a:t>
            </a:r>
          </a:p>
        </p:txBody>
      </p:sp>
      <p:pic>
        <p:nvPicPr>
          <p:cNvPr id="2097188" name="Picture 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881860" y="4152900"/>
            <a:ext cx="3098800" cy="249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29" name="TextBox 19"/>
          <p:cNvSpPr txBox="1"/>
          <p:nvPr/>
        </p:nvSpPr>
        <p:spPr>
          <a:xfrm>
            <a:off x="13563600" y="4762500"/>
            <a:ext cx="1956435" cy="6489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</a:rPr>
              <a:t>智能制造</a:t>
            </a:r>
          </a:p>
        </p:txBody>
      </p:sp>
      <p:pic>
        <p:nvPicPr>
          <p:cNvPr id="2097189" name="Picture 1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728970" y="5046980"/>
            <a:ext cx="3088005" cy="326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30" name="TextBox 22"/>
          <p:cNvSpPr txBox="1"/>
          <p:nvPr/>
        </p:nvSpPr>
        <p:spPr>
          <a:xfrm>
            <a:off x="6527165" y="6152515"/>
            <a:ext cx="1627505" cy="6489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</a:rPr>
              <a:t>语音识别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8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7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97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8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97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48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48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97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97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48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97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48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8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97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48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97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2" grpId="0"/>
      <p:bldP spid="1048723" grpId="0"/>
      <p:bldP spid="1048724" grpId="0"/>
      <p:bldP spid="1048725" grpId="0"/>
      <p:bldP spid="1048726" grpId="0"/>
      <p:bldP spid="1048727" grpId="0"/>
      <p:bldP spid="1048728" grpId="0"/>
      <p:bldP spid="1048729" grpId="0"/>
      <p:bldP spid="10487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6.25,&quot;left&quot;:780,&quot;top&quot;:111,&quot;width&quot;:644.6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762</Words>
  <Application>Microsoft Macintosh PowerPoint</Application>
  <PresentationFormat>自定义</PresentationFormat>
  <Paragraphs>196</Paragraphs>
  <Slides>31</Slides>
  <Notes>12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微软雅黑</vt:lpstr>
      <vt:lpstr>Noto Sans SC</vt:lpstr>
      <vt:lpstr>楷体</vt:lpstr>
      <vt:lpstr>思源黑体 Bold</vt:lpstr>
      <vt:lpstr>Arial</vt:lpstr>
      <vt:lpstr>黑体</vt:lpstr>
      <vt:lpstr>字由点字典黑 Thin</vt:lpstr>
      <vt:lpstr>可画标题黑-简</vt:lpstr>
      <vt:lpstr>Calibri</vt:lpstr>
      <vt:lpstr>MiSans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蓝白色创意科技风AI人工智能培训课件ppt演示文稿</dc:title>
  <dc:creator>Yiz</dc:creator>
  <cp:lastModifiedBy>杜宗泽</cp:lastModifiedBy>
  <cp:revision>14</cp:revision>
  <dcterms:created xsi:type="dcterms:W3CDTF">2025-10-14T03:46:52Z</dcterms:created>
  <dcterms:modified xsi:type="dcterms:W3CDTF">2025-10-24T13:40:21Z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6AADA89E0D63CC34ACC7ED688DA5E16E_43</vt:lpwstr>
  </property>
  <property fmtid="{D5CDD505-2E9C-101B-9397-08002B2CF9AE}" pid="3" name="KSOProductBuildVer">
    <vt:lpwstr>2052-6.13.2.8918</vt:lpwstr>
  </property>
</Properties>
</file>